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notesMasterIdLst>
    <p:notesMasterId r:id="rId298"/>
  </p:notesMasterIdLst>
  <p:sldIdLst>
    <p:sldId id="256" r:id="rId2"/>
    <p:sldId id="257" r:id="rId3"/>
    <p:sldId id="258" r:id="rId4"/>
    <p:sldId id="558" r:id="rId5"/>
    <p:sldId id="559" r:id="rId6"/>
    <p:sldId id="260" r:id="rId7"/>
    <p:sldId id="560" r:id="rId8"/>
    <p:sldId id="262" r:id="rId9"/>
    <p:sldId id="263" r:id="rId10"/>
    <p:sldId id="264" r:id="rId11"/>
    <p:sldId id="266" r:id="rId12"/>
    <p:sldId id="268" r:id="rId13"/>
    <p:sldId id="272"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324" r:id="rId62"/>
    <p:sldId id="325" r:id="rId63"/>
    <p:sldId id="326" r:id="rId64"/>
    <p:sldId id="328" r:id="rId65"/>
    <p:sldId id="329" r:id="rId66"/>
    <p:sldId id="330" r:id="rId67"/>
    <p:sldId id="331" r:id="rId68"/>
    <p:sldId id="332" r:id="rId69"/>
    <p:sldId id="333" r:id="rId70"/>
    <p:sldId id="334" r:id="rId71"/>
    <p:sldId id="335" r:id="rId72"/>
    <p:sldId id="337" r:id="rId73"/>
    <p:sldId id="346" r:id="rId74"/>
    <p:sldId id="347" r:id="rId75"/>
    <p:sldId id="349" r:id="rId76"/>
    <p:sldId id="350" r:id="rId77"/>
    <p:sldId id="351" r:id="rId78"/>
    <p:sldId id="353" r:id="rId79"/>
    <p:sldId id="354" r:id="rId80"/>
    <p:sldId id="355" r:id="rId81"/>
    <p:sldId id="357" r:id="rId82"/>
    <p:sldId id="358" r:id="rId83"/>
    <p:sldId id="359" r:id="rId84"/>
    <p:sldId id="360" r:id="rId85"/>
    <p:sldId id="361" r:id="rId86"/>
    <p:sldId id="362" r:id="rId87"/>
    <p:sldId id="363" r:id="rId88"/>
    <p:sldId id="364" r:id="rId89"/>
    <p:sldId id="365" r:id="rId90"/>
    <p:sldId id="366" r:id="rId91"/>
    <p:sldId id="367" r:id="rId92"/>
    <p:sldId id="368" r:id="rId93"/>
    <p:sldId id="370" r:id="rId94"/>
    <p:sldId id="371" r:id="rId95"/>
    <p:sldId id="372" r:id="rId96"/>
    <p:sldId id="373" r:id="rId97"/>
    <p:sldId id="374" r:id="rId98"/>
    <p:sldId id="375" r:id="rId99"/>
    <p:sldId id="376" r:id="rId100"/>
    <p:sldId id="377" r:id="rId101"/>
    <p:sldId id="561" r:id="rId102"/>
    <p:sldId id="562" r:id="rId103"/>
    <p:sldId id="563" r:id="rId104"/>
    <p:sldId id="564" r:id="rId105"/>
    <p:sldId id="565" r:id="rId106"/>
    <p:sldId id="566" r:id="rId107"/>
    <p:sldId id="379" r:id="rId108"/>
    <p:sldId id="381" r:id="rId109"/>
    <p:sldId id="382" r:id="rId110"/>
    <p:sldId id="383" r:id="rId111"/>
    <p:sldId id="384" r:id="rId112"/>
    <p:sldId id="385" r:id="rId113"/>
    <p:sldId id="386" r:id="rId114"/>
    <p:sldId id="387" r:id="rId115"/>
    <p:sldId id="388" r:id="rId116"/>
    <p:sldId id="389" r:id="rId117"/>
    <p:sldId id="390" r:id="rId118"/>
    <p:sldId id="391" r:id="rId119"/>
    <p:sldId id="392" r:id="rId120"/>
    <p:sldId id="393" r:id="rId121"/>
    <p:sldId id="394" r:id="rId122"/>
    <p:sldId id="395" r:id="rId123"/>
    <p:sldId id="396" r:id="rId124"/>
    <p:sldId id="397" r:id="rId125"/>
    <p:sldId id="398" r:id="rId126"/>
    <p:sldId id="399" r:id="rId127"/>
    <p:sldId id="400" r:id="rId128"/>
    <p:sldId id="401" r:id="rId129"/>
    <p:sldId id="402" r:id="rId130"/>
    <p:sldId id="403" r:id="rId131"/>
    <p:sldId id="404" r:id="rId132"/>
    <p:sldId id="405" r:id="rId133"/>
    <p:sldId id="406" r:id="rId134"/>
    <p:sldId id="407" r:id="rId135"/>
    <p:sldId id="408" r:id="rId136"/>
    <p:sldId id="409" r:id="rId137"/>
    <p:sldId id="410" r:id="rId138"/>
    <p:sldId id="411" r:id="rId139"/>
    <p:sldId id="412" r:id="rId140"/>
    <p:sldId id="413" r:id="rId141"/>
    <p:sldId id="414" r:id="rId142"/>
    <p:sldId id="415" r:id="rId143"/>
    <p:sldId id="416" r:id="rId144"/>
    <p:sldId id="417" r:id="rId145"/>
    <p:sldId id="418" r:id="rId146"/>
    <p:sldId id="419" r:id="rId147"/>
    <p:sldId id="420" r:id="rId148"/>
    <p:sldId id="421" r:id="rId149"/>
    <p:sldId id="422" r:id="rId150"/>
    <p:sldId id="423" r:id="rId151"/>
    <p:sldId id="424" r:id="rId152"/>
    <p:sldId id="425" r:id="rId153"/>
    <p:sldId id="426" r:id="rId154"/>
    <p:sldId id="427" r:id="rId155"/>
    <p:sldId id="428" r:id="rId156"/>
    <p:sldId id="429" r:id="rId157"/>
    <p:sldId id="430" r:id="rId158"/>
    <p:sldId id="431" r:id="rId159"/>
    <p:sldId id="432" r:id="rId160"/>
    <p:sldId id="433" r:id="rId161"/>
    <p:sldId id="434" r:id="rId162"/>
    <p:sldId id="435" r:id="rId163"/>
    <p:sldId id="436" r:id="rId164"/>
    <p:sldId id="437" r:id="rId165"/>
    <p:sldId id="438" r:id="rId166"/>
    <p:sldId id="439" r:id="rId167"/>
    <p:sldId id="440" r:id="rId168"/>
    <p:sldId id="441" r:id="rId169"/>
    <p:sldId id="442" r:id="rId170"/>
    <p:sldId id="443" r:id="rId171"/>
    <p:sldId id="444" r:id="rId172"/>
    <p:sldId id="445" r:id="rId173"/>
    <p:sldId id="446" r:id="rId174"/>
    <p:sldId id="447" r:id="rId175"/>
    <p:sldId id="448" r:id="rId176"/>
    <p:sldId id="449" r:id="rId177"/>
    <p:sldId id="450" r:id="rId178"/>
    <p:sldId id="451" r:id="rId179"/>
    <p:sldId id="452" r:id="rId180"/>
    <p:sldId id="453" r:id="rId181"/>
    <p:sldId id="454" r:id="rId182"/>
    <p:sldId id="455" r:id="rId183"/>
    <p:sldId id="456" r:id="rId184"/>
    <p:sldId id="457" r:id="rId185"/>
    <p:sldId id="458" r:id="rId186"/>
    <p:sldId id="459" r:id="rId187"/>
    <p:sldId id="460" r:id="rId188"/>
    <p:sldId id="461" r:id="rId189"/>
    <p:sldId id="462" r:id="rId190"/>
    <p:sldId id="463" r:id="rId191"/>
    <p:sldId id="464" r:id="rId192"/>
    <p:sldId id="465" r:id="rId193"/>
    <p:sldId id="466" r:id="rId194"/>
    <p:sldId id="467" r:id="rId195"/>
    <p:sldId id="468" r:id="rId196"/>
    <p:sldId id="469" r:id="rId197"/>
    <p:sldId id="470" r:id="rId198"/>
    <p:sldId id="471" r:id="rId199"/>
    <p:sldId id="472" r:id="rId200"/>
    <p:sldId id="473" r:id="rId201"/>
    <p:sldId id="474" r:id="rId202"/>
    <p:sldId id="475" r:id="rId203"/>
    <p:sldId id="476" r:id="rId204"/>
    <p:sldId id="477" r:id="rId205"/>
    <p:sldId id="478" r:id="rId206"/>
    <p:sldId id="479" r:id="rId207"/>
    <p:sldId id="480" r:id="rId208"/>
    <p:sldId id="481" r:id="rId209"/>
    <p:sldId id="482" r:id="rId210"/>
    <p:sldId id="483" r:id="rId211"/>
    <p:sldId id="484" r:id="rId212"/>
    <p:sldId id="485" r:id="rId213"/>
    <p:sldId id="486" r:id="rId214"/>
    <p:sldId id="487" r:id="rId215"/>
    <p:sldId id="488" r:id="rId216"/>
    <p:sldId id="490" r:id="rId217"/>
    <p:sldId id="489" r:id="rId218"/>
    <p:sldId id="491" r:id="rId219"/>
    <p:sldId id="492" r:id="rId220"/>
    <p:sldId id="493" r:id="rId221"/>
    <p:sldId id="494" r:id="rId222"/>
    <p:sldId id="495" r:id="rId223"/>
    <p:sldId id="496" r:id="rId224"/>
    <p:sldId id="497" r:id="rId225"/>
    <p:sldId id="498" r:id="rId226"/>
    <p:sldId id="499" r:id="rId227"/>
    <p:sldId id="500" r:id="rId228"/>
    <p:sldId id="501" r:id="rId229"/>
    <p:sldId id="502" r:id="rId230"/>
    <p:sldId id="503" r:id="rId231"/>
    <p:sldId id="504" r:id="rId232"/>
    <p:sldId id="505" r:id="rId233"/>
    <p:sldId id="506" r:id="rId234"/>
    <p:sldId id="508" r:id="rId235"/>
    <p:sldId id="509" r:id="rId236"/>
    <p:sldId id="510" r:id="rId237"/>
    <p:sldId id="511" r:id="rId238"/>
    <p:sldId id="512" r:id="rId239"/>
    <p:sldId id="513" r:id="rId240"/>
    <p:sldId id="514" r:id="rId241"/>
    <p:sldId id="515" r:id="rId242"/>
    <p:sldId id="516" r:id="rId243"/>
    <p:sldId id="517" r:id="rId244"/>
    <p:sldId id="518" r:id="rId245"/>
    <p:sldId id="519" r:id="rId246"/>
    <p:sldId id="520" r:id="rId247"/>
    <p:sldId id="521" r:id="rId248"/>
    <p:sldId id="522" r:id="rId249"/>
    <p:sldId id="523" r:id="rId250"/>
    <p:sldId id="524" r:id="rId251"/>
    <p:sldId id="525" r:id="rId252"/>
    <p:sldId id="526" r:id="rId253"/>
    <p:sldId id="527" r:id="rId254"/>
    <p:sldId id="528" r:id="rId255"/>
    <p:sldId id="529" r:id="rId256"/>
    <p:sldId id="530" r:id="rId257"/>
    <p:sldId id="531" r:id="rId258"/>
    <p:sldId id="532" r:id="rId259"/>
    <p:sldId id="533" r:id="rId260"/>
    <p:sldId id="534" r:id="rId261"/>
    <p:sldId id="535" r:id="rId262"/>
    <p:sldId id="536" r:id="rId263"/>
    <p:sldId id="537" r:id="rId264"/>
    <p:sldId id="538" r:id="rId265"/>
    <p:sldId id="539" r:id="rId266"/>
    <p:sldId id="540" r:id="rId267"/>
    <p:sldId id="541" r:id="rId268"/>
    <p:sldId id="542" r:id="rId269"/>
    <p:sldId id="543" r:id="rId270"/>
    <p:sldId id="544" r:id="rId271"/>
    <p:sldId id="545" r:id="rId272"/>
    <p:sldId id="546" r:id="rId273"/>
    <p:sldId id="547" r:id="rId274"/>
    <p:sldId id="548" r:id="rId275"/>
    <p:sldId id="549" r:id="rId276"/>
    <p:sldId id="550" r:id="rId277"/>
    <p:sldId id="551" r:id="rId278"/>
    <p:sldId id="552" r:id="rId279"/>
    <p:sldId id="553" r:id="rId280"/>
    <p:sldId id="554" r:id="rId281"/>
    <p:sldId id="555" r:id="rId282"/>
    <p:sldId id="556" r:id="rId283"/>
    <p:sldId id="567" r:id="rId284"/>
    <p:sldId id="568" r:id="rId285"/>
    <p:sldId id="569" r:id="rId286"/>
    <p:sldId id="570" r:id="rId287"/>
    <p:sldId id="571" r:id="rId288"/>
    <p:sldId id="572" r:id="rId289"/>
    <p:sldId id="573" r:id="rId290"/>
    <p:sldId id="574" r:id="rId291"/>
    <p:sldId id="575" r:id="rId292"/>
    <p:sldId id="576" r:id="rId293"/>
    <p:sldId id="577" r:id="rId294"/>
    <p:sldId id="578" r:id="rId295"/>
    <p:sldId id="580" r:id="rId296"/>
    <p:sldId id="579" r:id="rId29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398"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403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92" Type="http://schemas.openxmlformats.org/officeDocument/2006/relationships/slide" Target="slides/slide291.xml"/><Relationship Id="rId297" Type="http://schemas.openxmlformats.org/officeDocument/2006/relationships/slide" Target="slides/slide296.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viewProps" Target="view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1B9DBF-9EDC-42B2-AD3D-053A88502F47}" type="datetimeFigureOut">
              <a:rPr lang="en-US" smtClean="0"/>
              <a:pPr/>
              <a:t>2/23/2021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BBBBA3-147A-4812-B8A4-A94EA8EF807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BBBBA3-147A-4812-B8A4-A94EA8EF8072}"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7764621" y="1174097"/>
            <a:ext cx="2286000" cy="381000"/>
          </a:xfrm>
        </p:spPr>
        <p:txBody>
          <a:bodyPr/>
          <a:lstStyle/>
          <a:p>
            <a:fld id="{37059313-D2D9-4D6C-8D16-DC3BDE5FE97F}" type="datetimeFigureOut">
              <a:rPr lang="en-US" smtClean="0"/>
              <a:pPr/>
              <a:t>2/23/2021</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F58E5BDB-B426-439D-A129-91821592E1E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7059313-D2D9-4D6C-8D16-DC3BDE5FE97F}" type="datetimeFigureOut">
              <a:rPr lang="en-US" smtClean="0"/>
              <a:pPr/>
              <a:t>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8E5BDB-B426-439D-A129-91821592E1E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7059313-D2D9-4D6C-8D16-DC3BDE5FE97F}" type="datetimeFigureOut">
              <a:rPr lang="en-US" smtClean="0"/>
              <a:pPr/>
              <a:t>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8E5BDB-B426-439D-A129-91821592E1E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7" name="Date Placeholder 6"/>
          <p:cNvSpPr>
            <a:spLocks noGrp="1"/>
          </p:cNvSpPr>
          <p:nvPr>
            <p:ph type="dt" sz="half" idx="14"/>
          </p:nvPr>
        </p:nvSpPr>
        <p:spPr/>
        <p:txBody>
          <a:bodyPr rtlCol="0"/>
          <a:lstStyle/>
          <a:p>
            <a:fld id="{37059313-D2D9-4D6C-8D16-DC3BDE5FE97F}" type="datetimeFigureOut">
              <a:rPr lang="en-US" smtClean="0"/>
              <a:pPr/>
              <a:t>2/23/2021</a:t>
            </a:fld>
            <a:endParaRPr lang="en-US"/>
          </a:p>
        </p:txBody>
      </p:sp>
      <p:sp>
        <p:nvSpPr>
          <p:cNvPr id="9" name="Slide Number Placeholder 8"/>
          <p:cNvSpPr>
            <a:spLocks noGrp="1"/>
          </p:cNvSpPr>
          <p:nvPr>
            <p:ph type="sldNum" sz="quarter" idx="15"/>
          </p:nvPr>
        </p:nvSpPr>
        <p:spPr/>
        <p:txBody>
          <a:bodyPr rtlCol="0"/>
          <a:lstStyle/>
          <a:p>
            <a:fld id="{F58E5BDB-B426-439D-A129-91821592E1EE}"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37059313-D2D9-4D6C-8D16-DC3BDE5FE97F}" type="datetimeFigureOut">
              <a:rPr lang="en-US" smtClean="0"/>
              <a:pPr/>
              <a:t>2/23/2021</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F58E5BDB-B426-439D-A129-91821592E1E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37059313-D2D9-4D6C-8D16-DC3BDE5FE97F}" type="datetimeFigureOut">
              <a:rPr lang="en-US" smtClean="0"/>
              <a:pPr/>
              <a:t>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8E5BDB-B426-439D-A129-91821592E1EE}"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37059313-D2D9-4D6C-8D16-DC3BDE5FE97F}" type="datetimeFigureOut">
              <a:rPr lang="en-US" smtClean="0"/>
              <a:pPr/>
              <a:t>2/23/2021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8E5BDB-B426-439D-A129-91821592E1EE}"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37059313-D2D9-4D6C-8D16-DC3BDE5FE97F}" type="datetimeFigureOut">
              <a:rPr lang="en-US" smtClean="0"/>
              <a:pPr/>
              <a:t>2/23/2021</a:t>
            </a:fld>
            <a:endParaRPr lang="en-US"/>
          </a:p>
        </p:txBody>
      </p:sp>
      <p:sp>
        <p:nvSpPr>
          <p:cNvPr id="7" name="Slide Number Placeholder 6"/>
          <p:cNvSpPr>
            <a:spLocks noGrp="1"/>
          </p:cNvSpPr>
          <p:nvPr>
            <p:ph type="sldNum" sz="quarter" idx="11"/>
          </p:nvPr>
        </p:nvSpPr>
        <p:spPr/>
        <p:txBody>
          <a:bodyPr rtlCol="0"/>
          <a:lstStyle/>
          <a:p>
            <a:fld id="{F58E5BDB-B426-439D-A129-91821592E1EE}"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059313-D2D9-4D6C-8D16-DC3BDE5FE97F}" type="datetimeFigureOut">
              <a:rPr lang="en-US" smtClean="0"/>
              <a:pPr/>
              <a:t>2/23/2021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8E5BDB-B426-439D-A129-91821592E1E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37059313-D2D9-4D6C-8D16-DC3BDE5FE97F}" type="datetimeFigureOut">
              <a:rPr lang="en-US" smtClean="0"/>
              <a:pPr/>
              <a:t>2/23/2021</a:t>
            </a:fld>
            <a:endParaRPr lang="en-US"/>
          </a:p>
        </p:txBody>
      </p:sp>
      <p:sp>
        <p:nvSpPr>
          <p:cNvPr id="22" name="Slide Number Placeholder 21"/>
          <p:cNvSpPr>
            <a:spLocks noGrp="1"/>
          </p:cNvSpPr>
          <p:nvPr>
            <p:ph type="sldNum" sz="quarter" idx="15"/>
          </p:nvPr>
        </p:nvSpPr>
        <p:spPr/>
        <p:txBody>
          <a:bodyPr rtlCol="0"/>
          <a:lstStyle/>
          <a:p>
            <a:fld id="{F58E5BDB-B426-439D-A129-91821592E1EE}"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37059313-D2D9-4D6C-8D16-DC3BDE5FE97F}" type="datetimeFigureOut">
              <a:rPr lang="en-US" smtClean="0"/>
              <a:pPr/>
              <a:t>2/23/2021</a:t>
            </a:fld>
            <a:endParaRPr lang="en-US"/>
          </a:p>
        </p:txBody>
      </p:sp>
      <p:sp>
        <p:nvSpPr>
          <p:cNvPr id="18" name="Slide Number Placeholder 17"/>
          <p:cNvSpPr>
            <a:spLocks noGrp="1"/>
          </p:cNvSpPr>
          <p:nvPr>
            <p:ph type="sldNum" sz="quarter" idx="11"/>
          </p:nvPr>
        </p:nvSpPr>
        <p:spPr/>
        <p:txBody>
          <a:bodyPr rtlCol="0"/>
          <a:lstStyle/>
          <a:p>
            <a:fld id="{F58E5BDB-B426-439D-A129-91821592E1EE}"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37059313-D2D9-4D6C-8D16-DC3BDE5FE97F}" type="datetimeFigureOut">
              <a:rPr lang="en-US" smtClean="0"/>
              <a:pPr/>
              <a:t>2/23/2021</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F58E5BDB-B426-439D-A129-91821592E1E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hyperlink" Target="https://github.com/reactinaction/letter-ssocial"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hyperlink" Target="https://api.mapbox.com/mapbox.js/v3.1.1/mapbox.js" TargetMode="Externa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hyperlink" Target="https://ifelse.io/reactecosyste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hyperlink" Target="http://www.npmjs.com/package/pathtoregexp" TargetMode="Externa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codesandbox.io/" TargetMode="Externa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hyperlink" Target="https://travisci.org/" TargetMode="Externa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hyperlink" Target="https://jasmine.github.io/"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hyperlink" Target="http://sinonjs.org/" TargetMode="Externa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hyperlink" Target="https://github.com/reduxsaga/reduxsaga" TargetMode="Externa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codesandbox.io/s/k2vn448pn3"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codesandbox.io/s/p5r3kwqx5q"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codesandbox.io/s/z6o64oljn4"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codesandbox.io/s/vnwz6y28x5"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codesandbox.io/s/ovxpmn340y"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codesandbox.io/s/0myo6ny4ww"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codesandbox.io/s/31ml5pmk4m"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s://codesandbox.io/s/2vxn9251xy"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s://codesandbox.io/s/2vxn9251xy"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228600"/>
            <a:ext cx="7848600" cy="685801"/>
          </a:xfrm>
        </p:spPr>
        <p:txBody>
          <a:bodyPr/>
          <a:lstStyle/>
          <a:p>
            <a:pPr algn="r"/>
            <a:r>
              <a:rPr lang="en-US" dirty="0"/>
              <a:t>React</a:t>
            </a:r>
          </a:p>
        </p:txBody>
      </p:sp>
      <p:sp>
        <p:nvSpPr>
          <p:cNvPr id="3" name="Subtitle 2"/>
          <p:cNvSpPr>
            <a:spLocks noGrp="1"/>
          </p:cNvSpPr>
          <p:nvPr>
            <p:ph type="subTitle" idx="1"/>
          </p:nvPr>
        </p:nvSpPr>
        <p:spPr>
          <a:xfrm>
            <a:off x="609600" y="914400"/>
            <a:ext cx="8153400" cy="5562600"/>
          </a:xfrm>
        </p:spPr>
        <p:txBody>
          <a:bodyPr>
            <a:normAutofit/>
          </a:bodyPr>
          <a:lstStyle/>
          <a:p>
            <a:pPr marL="342900" indent="-342900">
              <a:buFont typeface="+mj-lt"/>
              <a:buAutoNum type="alphaUcPeriod"/>
            </a:pPr>
            <a:r>
              <a:rPr lang="en-US" dirty="0"/>
              <a:t>If you’ve worked on frontend JavaScript applications in the past two years, you’ve probably heard of React.</a:t>
            </a:r>
          </a:p>
          <a:p>
            <a:pPr marL="342900" indent="-342900">
              <a:buFont typeface="+mj-lt"/>
              <a:buAutoNum type="alphaUcPeriod"/>
            </a:pPr>
            <a:r>
              <a:rPr lang="en-US" dirty="0"/>
              <a:t>React is a library for creating user interfaces that was initially built and open sourced by </a:t>
            </a:r>
            <a:r>
              <a:rPr lang="en-US" dirty="0" err="1"/>
              <a:t>Facebook</a:t>
            </a:r>
            <a:r>
              <a:rPr lang="en-US" dirty="0"/>
              <a:t>.</a:t>
            </a:r>
          </a:p>
          <a:p>
            <a:pPr marL="342900" indent="-342900">
              <a:buFont typeface="+mj-lt"/>
              <a:buAutoNum type="alphaUcPeriod"/>
            </a:pPr>
            <a:r>
              <a:rPr lang="en-US" dirty="0"/>
              <a:t>It’s a JavaScript library built with simplicity, performance, and components in mind.</a:t>
            </a:r>
          </a:p>
          <a:p>
            <a:pPr marL="342900" indent="-342900">
              <a:buFont typeface="+mj-lt"/>
              <a:buAutoNum type="alphaUcPeriod"/>
            </a:pPr>
            <a:r>
              <a:rPr lang="en-US" dirty="0"/>
              <a:t>It allows you to choose how to implement your data models, server calls, and other application concerns, and what to implement them with.</a:t>
            </a:r>
          </a:p>
          <a:p>
            <a:pPr marL="342900" indent="-342900">
              <a:buFont typeface="+mj-lt"/>
              <a:buAutoNum type="alphaUcPeriod"/>
            </a:pPr>
            <a:r>
              <a:rPr lang="en-US" dirty="0"/>
              <a:t>React can be a great tool for small and large applications and teams.</a:t>
            </a:r>
          </a:p>
          <a:p>
            <a:pPr marL="342900" indent="-342900">
              <a:buFont typeface="+mj-lt"/>
              <a:buAutoNum type="alphaUcPeriod"/>
            </a:pPr>
            <a:r>
              <a:rPr lang="en-US" dirty="0"/>
              <a:t>there are many popular applications that use React.</a:t>
            </a:r>
          </a:p>
          <a:p>
            <a:pPr marL="342900" indent="-342900">
              <a:buFont typeface="+mj-lt"/>
              <a:buAutoNum type="alphaUcPeriod"/>
            </a:pPr>
            <a:endParaRPr lang="en-US" dirty="0"/>
          </a:p>
          <a:p>
            <a:endParaRPr lang="en-US" dirty="0"/>
          </a:p>
          <a:p>
            <a:endParaRPr lang="en-US" dirty="0"/>
          </a:p>
          <a:p>
            <a:pPr marL="342900" indent="-342900">
              <a:buFont typeface="+mj-lt"/>
              <a:buAutoNum type="arabicPeriod"/>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152400"/>
            <a:ext cx="8458200" cy="6321552"/>
          </a:xfrm>
        </p:spPr>
        <p:txBody>
          <a:bodyPr>
            <a:normAutofit/>
          </a:bodyPr>
          <a:lstStyle/>
          <a:p>
            <a:r>
              <a:rPr lang="en-US" sz="2000" dirty="0"/>
              <a:t>Common methods or properties you may have used to update or query a web page might include </a:t>
            </a:r>
            <a:r>
              <a:rPr lang="en-US" sz="2000" dirty="0" err="1"/>
              <a:t>getElementById</a:t>
            </a:r>
            <a:r>
              <a:rPr lang="en-US" sz="2000" dirty="0"/>
              <a:t>, </a:t>
            </a:r>
            <a:r>
              <a:rPr lang="en-US" sz="2000" dirty="0" err="1"/>
              <a:t>parent.appendChild</a:t>
            </a:r>
            <a:r>
              <a:rPr lang="en-US" sz="2000" dirty="0"/>
              <a:t>, </a:t>
            </a:r>
            <a:r>
              <a:rPr lang="en-US" sz="2000" dirty="0" err="1"/>
              <a:t>querySelectorAll</a:t>
            </a:r>
            <a:r>
              <a:rPr lang="en-US" sz="2000" dirty="0"/>
              <a:t>, </a:t>
            </a:r>
            <a:r>
              <a:rPr lang="en-US" sz="2000" dirty="0" err="1"/>
              <a:t>innerHTML</a:t>
            </a:r>
            <a:r>
              <a:rPr lang="en-US" sz="2000" dirty="0"/>
              <a:t>, and others. These are all provided by the host environment (in this </a:t>
            </a:r>
            <a:r>
              <a:rPr lang="en-US" sz="2000" dirty="0" err="1"/>
              <a:t>case,the</a:t>
            </a:r>
            <a:r>
              <a:rPr lang="en-US" sz="2000" dirty="0"/>
              <a:t> browser). </a:t>
            </a:r>
          </a:p>
          <a:p>
            <a:r>
              <a:rPr lang="en-US" sz="2000" dirty="0"/>
              <a:t>and allow JavaScript to interact with the DOM</a:t>
            </a:r>
          </a:p>
          <a:p>
            <a:r>
              <a:rPr lang="en-US" sz="2000" dirty="0"/>
              <a:t>Interacting with the DOM is usually straightforward but can get complicated in the context of a large web application.</a:t>
            </a:r>
          </a:p>
          <a:p>
            <a:r>
              <a:rPr lang="en-US" sz="2000" dirty="0"/>
              <a:t>Fortunately, we don’t often need to directly interact with the DOM when building applications with React—we mostly leave that to React.</a:t>
            </a:r>
          </a:p>
          <a:p>
            <a:r>
              <a:rPr lang="en-US" sz="2000" dirty="0"/>
              <a:t>React’s implementation of a virtual DOM Without web API, React can’t work.</a:t>
            </a:r>
          </a:p>
          <a:p>
            <a:r>
              <a:rPr lang="en-US" sz="2000" dirty="0"/>
              <a:t>When data changes, we want to update the UI to reflect that can be difficult, so React aims to solve that problem.</a:t>
            </a:r>
          </a:p>
          <a:p>
            <a:r>
              <a:rPr lang="en-US" sz="2000" dirty="0"/>
              <a:t>browsers handle interactions with the DOM. When a DOM element is accessed, modified, or created, the  browser is often performing a query across a structured tree to find a given element.</a:t>
            </a:r>
          </a:p>
          <a:p>
            <a:endParaRPr lang="en-US" sz="20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i="1" dirty="0"/>
              <a:t>1 Bind the class method.</a:t>
            </a:r>
          </a:p>
          <a:p>
            <a:r>
              <a:rPr lang="en-US" sz="2000" i="1" dirty="0"/>
              <a:t>2 Toggle state so you throw an error.</a:t>
            </a:r>
          </a:p>
          <a:p>
            <a:r>
              <a:rPr lang="en-US" sz="2000" i="1" dirty="0"/>
              <a:t>3 Throw an error in the render method.</a:t>
            </a:r>
          </a:p>
          <a:p>
            <a:r>
              <a:rPr lang="en-US" sz="2000" i="1" dirty="0"/>
              <a:t>4 Add a </a:t>
            </a:r>
            <a:r>
              <a:rPr lang="en-US" sz="2000" i="1" dirty="0" err="1"/>
              <a:t>componentDidCatch</a:t>
            </a:r>
            <a:r>
              <a:rPr lang="en-US" sz="2000" i="1" dirty="0"/>
              <a:t> method to the parent and use it to update </a:t>
            </a:r>
            <a:r>
              <a:rPr lang="en-US" sz="2000" dirty="0"/>
              <a:t>component state.</a:t>
            </a:r>
          </a:p>
          <a:p>
            <a:r>
              <a:rPr lang="en-US" sz="2000" i="1" dirty="0"/>
              <a:t>5 If an error is thrown, display the error and error message.</a:t>
            </a:r>
            <a:endParaRPr lang="en-US" sz="20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57200"/>
          </a:xfrm>
        </p:spPr>
        <p:txBody>
          <a:bodyPr>
            <a:normAutofit/>
          </a:bodyPr>
          <a:lstStyle/>
          <a:p>
            <a:pPr algn="r"/>
            <a:r>
              <a:rPr lang="en-US" sz="2000" i="1" dirty="0">
                <a:solidFill>
                  <a:srgbClr val="00B050"/>
                </a:solidFill>
              </a:rPr>
              <a:t>GETTING SET UP WITH THE LETTERS SOCIAL REPO</a:t>
            </a:r>
          </a:p>
        </p:txBody>
      </p:sp>
      <p:sp>
        <p:nvSpPr>
          <p:cNvPr id="3" name="Content Placeholder 2"/>
          <p:cNvSpPr>
            <a:spLocks noGrp="1"/>
          </p:cNvSpPr>
          <p:nvPr>
            <p:ph sz="quarter" idx="1"/>
          </p:nvPr>
        </p:nvSpPr>
        <p:spPr>
          <a:xfrm>
            <a:off x="457200" y="457200"/>
            <a:ext cx="8229600" cy="6016752"/>
          </a:xfrm>
        </p:spPr>
        <p:txBody>
          <a:bodyPr>
            <a:normAutofit/>
          </a:bodyPr>
          <a:lstStyle/>
          <a:p>
            <a:r>
              <a:rPr lang="en-US" sz="2000" dirty="0"/>
              <a:t>If you don’t have one of these versions of node on your computer, head to https://nodejs.org to download a copy of the latest stable version of node.</a:t>
            </a:r>
          </a:p>
          <a:p>
            <a:r>
              <a:rPr lang="en-US" sz="2000" dirty="0"/>
              <a:t>Different versions of node support different features of JavaScript, so it’s important to know what the version you’re using supports.</a:t>
            </a:r>
          </a:p>
          <a:p>
            <a:r>
              <a:rPr lang="en-US" sz="2000" dirty="0"/>
              <a:t>You can also read some basic documentation about the files in the source code at https://docs.react.sh. It’s not comprehensive, but if you’d like to get a sense of the code.</a:t>
            </a:r>
          </a:p>
          <a:p>
            <a:r>
              <a:rPr lang="en-US" sz="2000" dirty="0"/>
              <a:t>To get the source code, go to </a:t>
            </a:r>
            <a:r>
              <a:rPr lang="en-US" sz="2000" dirty="0">
                <a:hlinkClick r:id="rId2"/>
              </a:rPr>
              <a:t>https://github.com/react-in-action/letter-ssocial</a:t>
            </a:r>
            <a:r>
              <a:rPr lang="en-US" sz="2000" dirty="0"/>
              <a:t>. This is the repository where all the source code related to the book is stored.</a:t>
            </a:r>
          </a:p>
          <a:p>
            <a:r>
              <a:rPr lang="en-US" sz="2000" dirty="0"/>
              <a:t>either download the source or use the following command to clone the repository.</a:t>
            </a:r>
          </a:p>
          <a:p>
            <a:r>
              <a:rPr lang="en-US" sz="2000" dirty="0" err="1"/>
              <a:t>git</a:t>
            </a:r>
            <a:r>
              <a:rPr lang="en-US" sz="2000" dirty="0"/>
              <a:t> clone </a:t>
            </a:r>
            <a:r>
              <a:rPr lang="en-US" sz="2000" dirty="0" err="1"/>
              <a:t>git@github.com:reactinaction</a:t>
            </a:r>
            <a:r>
              <a:rPr lang="en-US" sz="2000" dirty="0"/>
              <a:t>/letters-social.git</a:t>
            </a:r>
          </a:p>
          <a:p>
            <a:r>
              <a:rPr lang="en-US" sz="2000" dirty="0" err="1"/>
              <a:t>git</a:t>
            </a:r>
            <a:r>
              <a:rPr lang="en-US" sz="2000" dirty="0"/>
              <a:t> checkout chapter4.</a:t>
            </a:r>
          </a:p>
          <a:p>
            <a:r>
              <a:rPr lang="en-US" sz="2000" dirty="0"/>
              <a:t>The next step is to install dependencies. We’ll use npm</a:t>
            </a:r>
          </a:p>
          <a:p>
            <a:endParaRPr lang="en-US" sz="2000" dirty="0"/>
          </a:p>
          <a:p>
            <a:endParaRPr lang="en-US" sz="20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152400"/>
            <a:ext cx="8458200" cy="6321552"/>
          </a:xfrm>
        </p:spPr>
        <p:txBody>
          <a:bodyPr>
            <a:normAutofit/>
          </a:bodyPr>
          <a:lstStyle/>
          <a:p>
            <a:r>
              <a:rPr lang="en-US" sz="2000" dirty="0"/>
              <a:t>(www.npmjs.com) in this book for the sake of consistency.</a:t>
            </a:r>
          </a:p>
          <a:p>
            <a:r>
              <a:rPr lang="en-US" sz="2000" dirty="0"/>
              <a:t>All the modules you’ll need for the entire book should be included in </a:t>
            </a:r>
            <a:r>
              <a:rPr lang="en-US" sz="2000" dirty="0" err="1"/>
              <a:t>package.json</a:t>
            </a:r>
            <a:r>
              <a:rPr lang="en-US" sz="2000" dirty="0"/>
              <a:t> in the application source.</a:t>
            </a:r>
          </a:p>
          <a:p>
            <a:r>
              <a:rPr lang="en-US" sz="2000" dirty="0"/>
              <a:t>npm install</a:t>
            </a:r>
          </a:p>
          <a:p>
            <a:r>
              <a:rPr lang="en-US" sz="2000" dirty="0"/>
              <a:t>That will install all the dependencies you’ll need. If you change versions of node you’ll need to reinstall your node modules because different versions of node will compile different modules differently (like node-sass).</a:t>
            </a:r>
          </a:p>
          <a:p>
            <a:r>
              <a:rPr lang="en-US" sz="2000" dirty="0"/>
              <a:t>npm stands for Node Package Manager. Packages are a fundamental part of the node ecosystem - they exist to allow you to use other people's solutions to common problems.</a:t>
            </a:r>
          </a:p>
          <a:p>
            <a:r>
              <a:rPr lang="en-US" sz="2000" dirty="0"/>
              <a:t>his can get very confusing, since, because this is an open source community, hey are all being released at different times by different people.</a:t>
            </a:r>
          </a:p>
          <a:p>
            <a:r>
              <a:rPr lang="en-US" sz="2000" dirty="0"/>
              <a:t>Also, two different packages that you use may actually be dependent on a third package that is completely unknown to you, </a:t>
            </a:r>
            <a:r>
              <a:rPr lang="en-US" sz="2000" b="1" i="1" dirty="0"/>
              <a:t>and potentially they may even need different versions of that package.</a:t>
            </a:r>
          </a:p>
          <a:p>
            <a:endParaRPr lang="en-US" sz="20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152400"/>
            <a:ext cx="8382000" cy="6321552"/>
          </a:xfrm>
        </p:spPr>
        <p:txBody>
          <a:bodyPr>
            <a:normAutofit/>
          </a:bodyPr>
          <a:lstStyle/>
          <a:p>
            <a:r>
              <a:rPr lang="en-US" sz="2000" dirty="0"/>
              <a:t>npm helps you deal with these 'dependencies' in a way that is easier to manage and think about,</a:t>
            </a:r>
          </a:p>
          <a:p>
            <a:r>
              <a:rPr lang="en-US" sz="2000" dirty="0"/>
              <a:t>So when you start a new project, you type npm init and this tells npm to make a file in your folder called </a:t>
            </a:r>
            <a:r>
              <a:rPr lang="en-US" sz="2000" dirty="0" err="1"/>
              <a:t>package.json</a:t>
            </a:r>
            <a:r>
              <a:rPr lang="en-US" sz="2000" dirty="0"/>
              <a:t> that is going to help you </a:t>
            </a:r>
            <a:r>
              <a:rPr lang="en-US" sz="2000" dirty="0" err="1"/>
              <a:t>organise</a:t>
            </a:r>
            <a:r>
              <a:rPr lang="en-US" sz="2000" dirty="0"/>
              <a:t> these dependencies.</a:t>
            </a:r>
          </a:p>
          <a:p>
            <a:r>
              <a:rPr lang="en-US" sz="2000" dirty="0" err="1"/>
              <a:t>package.json</a:t>
            </a:r>
            <a:r>
              <a:rPr lang="en-US" sz="2000" dirty="0"/>
              <a:t> will hold the information about your own app.</a:t>
            </a:r>
          </a:p>
          <a:p>
            <a:r>
              <a:rPr lang="en-US" sz="2000" dirty="0"/>
              <a:t>packages are meant to have unique names, which is why you should call your package something personal to you.</a:t>
            </a:r>
          </a:p>
          <a:p>
            <a:r>
              <a:rPr lang="en-US" sz="2000" dirty="0"/>
              <a:t>First you will make your project directory. This is just an empty new directory. Let's call it </a:t>
            </a:r>
            <a:r>
              <a:rPr lang="en-US" sz="2000" b="1" dirty="0" err="1"/>
              <a:t>npm-ts</a:t>
            </a:r>
            <a:r>
              <a:rPr lang="en-US" sz="2000" b="1" dirty="0"/>
              <a:t>.</a:t>
            </a:r>
          </a:p>
          <a:p>
            <a:r>
              <a:rPr lang="en-US" sz="2000" dirty="0"/>
              <a:t>From inside the </a:t>
            </a:r>
            <a:r>
              <a:rPr lang="en-US" sz="2000" dirty="0" err="1"/>
              <a:t>ts</a:t>
            </a:r>
            <a:r>
              <a:rPr lang="en-US" sz="2000" dirty="0"/>
              <a:t> directory, type npm init into your terminal and answer its questions.</a:t>
            </a:r>
          </a:p>
          <a:p>
            <a:r>
              <a:rPr lang="en-US" sz="2000" dirty="0"/>
              <a:t>Then look inside the directory and you will see the </a:t>
            </a:r>
            <a:r>
              <a:rPr lang="en-US" sz="2000" dirty="0" err="1"/>
              <a:t>package.json</a:t>
            </a:r>
            <a:r>
              <a:rPr lang="en-US" sz="2000" dirty="0"/>
              <a:t> file. Open the file, and you will see all </a:t>
            </a:r>
            <a:r>
              <a:rPr lang="en-US" sz="2000" i="1" dirty="0"/>
              <a:t>your</a:t>
            </a:r>
            <a:r>
              <a:rPr lang="en-US" sz="2000" dirty="0"/>
              <a:t> package information. And currently that's it.</a:t>
            </a:r>
          </a:p>
          <a:p>
            <a:r>
              <a:rPr lang="en-US" sz="2000" dirty="0"/>
              <a:t>So now back to the command line and type </a:t>
            </a:r>
            <a:r>
              <a:rPr lang="en-US" sz="2000" b="1" dirty="0"/>
              <a:t>npm install time-stamp</a:t>
            </a:r>
            <a:r>
              <a:rPr lang="en-US" sz="2000" dirty="0"/>
              <a:t>. When it's finished thinking  open </a:t>
            </a:r>
            <a:r>
              <a:rPr lang="en-US" sz="2000" dirty="0" err="1"/>
              <a:t>package.json</a:t>
            </a:r>
            <a:r>
              <a:rPr lang="en-US" sz="2000" dirty="0"/>
              <a:t> again and you will see time-stamp referenced in the list of 'dependencies.'</a:t>
            </a:r>
            <a:endParaRPr lang="en-US" sz="2000" b="1" dirty="0"/>
          </a:p>
          <a:p>
            <a:endParaRPr lang="en-US" sz="2000" dirty="0"/>
          </a:p>
          <a:p>
            <a:endParaRPr lang="en-US" sz="20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152400"/>
            <a:ext cx="8382000" cy="6321552"/>
          </a:xfrm>
        </p:spPr>
        <p:txBody>
          <a:bodyPr>
            <a:normAutofit/>
          </a:bodyPr>
          <a:lstStyle/>
          <a:p>
            <a:r>
              <a:rPr lang="en-US" sz="2000" dirty="0"/>
              <a:t>Before version 5, NPM simply installed a package under </a:t>
            </a:r>
            <a:r>
              <a:rPr lang="en-US" sz="2000" dirty="0" err="1"/>
              <a:t>node_modules</a:t>
            </a:r>
            <a:r>
              <a:rPr lang="en-US" sz="2000" dirty="0"/>
              <a:t> by default. When you were trying to install dependencies for your app/module, you would need to first install them, and then add them (along with the appropriate version number) to the dependencies section of your </a:t>
            </a:r>
            <a:r>
              <a:rPr lang="en-US" sz="2000" dirty="0" err="1"/>
              <a:t>package.json</a:t>
            </a:r>
            <a:r>
              <a:rPr lang="en-US" sz="2000" dirty="0"/>
              <a:t>.</a:t>
            </a:r>
          </a:p>
          <a:p>
            <a:r>
              <a:rPr lang="en-US" sz="2000" dirty="0"/>
              <a:t>The --save option instructed NPM to include the package inside of the dependencies section of your </a:t>
            </a:r>
            <a:r>
              <a:rPr lang="en-US" sz="2000" dirty="0" err="1"/>
              <a:t>package.json</a:t>
            </a:r>
            <a:r>
              <a:rPr lang="en-US" sz="2000" dirty="0"/>
              <a:t> automatically, thus saving you an additional step.</a:t>
            </a:r>
          </a:p>
          <a:p>
            <a:r>
              <a:rPr lang="en-US" sz="2000" dirty="0"/>
              <a:t>In addition, there are the complementary options --save-dev and --save-optional which save the package under </a:t>
            </a:r>
            <a:r>
              <a:rPr lang="en-US" sz="2000" dirty="0" err="1"/>
              <a:t>devDependencies</a:t>
            </a:r>
            <a:r>
              <a:rPr lang="en-US" sz="2000" dirty="0"/>
              <a:t> and </a:t>
            </a:r>
            <a:r>
              <a:rPr lang="en-US" sz="2000" dirty="0" err="1"/>
              <a:t>optionalDependencies</a:t>
            </a:r>
            <a:r>
              <a:rPr lang="en-US" sz="2000" dirty="0"/>
              <a:t>, respectively. </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563562"/>
          </a:xfrm>
        </p:spPr>
        <p:txBody>
          <a:bodyPr/>
          <a:lstStyle/>
          <a:p>
            <a:pPr algn="r"/>
            <a:r>
              <a:rPr lang="en-US" i="1" dirty="0">
                <a:solidFill>
                  <a:srgbClr val="00B050"/>
                </a:solidFill>
              </a:rPr>
              <a:t>The API server and database</a:t>
            </a:r>
          </a:p>
        </p:txBody>
      </p:sp>
      <p:sp>
        <p:nvSpPr>
          <p:cNvPr id="3" name="Content Placeholder 2"/>
          <p:cNvSpPr>
            <a:spLocks noGrp="1"/>
          </p:cNvSpPr>
          <p:nvPr>
            <p:ph sz="quarter" idx="1"/>
          </p:nvPr>
        </p:nvSpPr>
        <p:spPr>
          <a:xfrm>
            <a:off x="457200" y="762000"/>
            <a:ext cx="8305800" cy="5711952"/>
          </a:xfrm>
        </p:spPr>
        <p:txBody>
          <a:bodyPr>
            <a:normAutofit lnSpcReduction="10000"/>
          </a:bodyPr>
          <a:lstStyle/>
          <a:p>
            <a:r>
              <a:rPr lang="en-US" sz="2000" dirty="0"/>
              <a:t>To prevent you from having to run a database like </a:t>
            </a:r>
            <a:r>
              <a:rPr lang="en-US" sz="2000" dirty="0" err="1"/>
              <a:t>MongoDB</a:t>
            </a:r>
            <a:r>
              <a:rPr lang="en-US" sz="2000" dirty="0"/>
              <a:t> or </a:t>
            </a:r>
            <a:r>
              <a:rPr lang="en-US" sz="2000" dirty="0" err="1"/>
              <a:t>PostgreSQL</a:t>
            </a:r>
            <a:r>
              <a:rPr lang="en-US" sz="2000" dirty="0"/>
              <a:t>, we’ll use a simulated REST API via the JSON-server library.</a:t>
            </a:r>
          </a:p>
          <a:p>
            <a:r>
              <a:rPr lang="en-US" sz="2000" dirty="0"/>
              <a:t>To create sample data or reset your application data, you can run this command.</a:t>
            </a:r>
          </a:p>
          <a:p>
            <a:r>
              <a:rPr lang="en-US" sz="2000" dirty="0"/>
              <a:t>npm run </a:t>
            </a:r>
            <a:r>
              <a:rPr lang="en-US" sz="2000" dirty="0" err="1"/>
              <a:t>db:seed</a:t>
            </a:r>
            <a:endParaRPr lang="en-US" sz="2000" dirty="0"/>
          </a:p>
          <a:p>
            <a:r>
              <a:rPr lang="en-US" sz="2000" dirty="0"/>
              <a:t>That will overwrite the existing JSON database and replace it with new sample data.</a:t>
            </a:r>
          </a:p>
          <a:p>
            <a:r>
              <a:rPr lang="en-US" sz="2000" dirty="0"/>
              <a:t>later, you’ll be able to create a user in the database after you log in. </a:t>
            </a:r>
          </a:p>
          <a:p>
            <a:r>
              <a:rPr lang="en-US" sz="2000" dirty="0"/>
              <a:t>If you rerun the database seed command, your user will get overwritten, and you’ll have to log out and log back in to get things fixed.</a:t>
            </a:r>
          </a:p>
          <a:p>
            <a:r>
              <a:rPr lang="en-US" sz="2800" i="1" dirty="0">
                <a:solidFill>
                  <a:srgbClr val="00B050"/>
                </a:solidFill>
              </a:rPr>
              <a:t>Running the app</a:t>
            </a:r>
          </a:p>
          <a:p>
            <a:r>
              <a:rPr lang="en-US" sz="2000" dirty="0"/>
              <a:t>The easiest way to get started running the app in development mode will be to run the.</a:t>
            </a:r>
          </a:p>
          <a:p>
            <a:r>
              <a:rPr lang="en-US" sz="2000" dirty="0"/>
              <a:t>npm run dev</a:t>
            </a:r>
          </a:p>
          <a:p>
            <a:endParaRPr lang="en-US" sz="200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05800" cy="715962"/>
          </a:xfrm>
        </p:spPr>
        <p:txBody>
          <a:bodyPr>
            <a:normAutofit/>
          </a:bodyPr>
          <a:lstStyle/>
          <a:p>
            <a:pPr algn="r"/>
            <a:r>
              <a:rPr lang="en-US" sz="2800" i="1" dirty="0">
                <a:solidFill>
                  <a:srgbClr val="00B050"/>
                </a:solidFill>
              </a:rPr>
              <a:t>STARTING TO CREATE LETTERS SOCIAL</a:t>
            </a:r>
          </a:p>
        </p:txBody>
      </p:sp>
      <p:sp>
        <p:nvSpPr>
          <p:cNvPr id="3" name="Content Placeholder 2"/>
          <p:cNvSpPr>
            <a:spLocks noGrp="1"/>
          </p:cNvSpPr>
          <p:nvPr>
            <p:ph sz="quarter" idx="1"/>
          </p:nvPr>
        </p:nvSpPr>
        <p:spPr>
          <a:xfrm>
            <a:off x="304800" y="609600"/>
            <a:ext cx="8382000" cy="5864352"/>
          </a:xfrm>
        </p:spPr>
        <p:txBody>
          <a:bodyPr/>
          <a:lstStyle/>
          <a:p>
            <a:r>
              <a:rPr lang="en-US" sz="2000" dirty="0"/>
              <a:t>Now that you know a little bit more about React’s lifecycle methods and what they do,</a:t>
            </a:r>
          </a:p>
          <a:p>
            <a:r>
              <a:rPr lang="en-US" sz="2000" dirty="0"/>
              <a:t>let’s put those skills to use. You’re going to start building out the Letters Social application.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descr="Capture.JPG"/>
          <p:cNvPicPr>
            <a:picLocks noChangeAspect="1"/>
          </p:cNvPicPr>
          <p:nvPr/>
        </p:nvPicPr>
        <p:blipFill>
          <a:blip r:embed="rId2"/>
          <a:stretch>
            <a:fillRect/>
          </a:stretch>
        </p:blipFill>
        <p:spPr>
          <a:xfrm>
            <a:off x="304800" y="2057400"/>
            <a:ext cx="8133347" cy="365760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04800"/>
            <a:ext cx="8229600" cy="6169152"/>
          </a:xfrm>
        </p:spPr>
        <p:txBody>
          <a:bodyPr>
            <a:normAutofit/>
          </a:bodyPr>
          <a:lstStyle/>
          <a:p>
            <a:r>
              <a:rPr lang="en-US" sz="1800" i="1" dirty="0"/>
              <a:t>1 Import React and the render method from React DOM—this file will be </a:t>
            </a:r>
            <a:r>
              <a:rPr lang="en-US" sz="1800" dirty="0"/>
              <a:t>where the main call to React DOM’s render method will be.</a:t>
            </a:r>
          </a:p>
          <a:p>
            <a:r>
              <a:rPr lang="en-US" sz="2000" i="1" dirty="0"/>
              <a:t>2 Import the default export from the App component—you’ll create this </a:t>
            </a:r>
            <a:r>
              <a:rPr lang="en-US" sz="2000" dirty="0"/>
              <a:t>in the next listing.</a:t>
            </a:r>
          </a:p>
          <a:p>
            <a:r>
              <a:rPr lang="en-US" sz="2000" i="1" dirty="0"/>
              <a:t>3 Import some files related to error reporting, a service worker register, </a:t>
            </a:r>
            <a:r>
              <a:rPr lang="en-US" sz="2000" dirty="0"/>
              <a:t>and styling (handled by repository setup).</a:t>
            </a:r>
          </a:p>
          <a:p>
            <a:r>
              <a:rPr lang="en-US" sz="2000" i="1" dirty="0"/>
              <a:t>4 Call render with the main app on a target element (the HTML template </a:t>
            </a:r>
            <a:r>
              <a:rPr lang="en-US" sz="2000" dirty="0"/>
              <a:t>can be found in </a:t>
            </a:r>
            <a:r>
              <a:rPr lang="en-US" sz="2000" dirty="0" err="1"/>
              <a:t>src</a:t>
            </a:r>
            <a:r>
              <a:rPr lang="en-US" sz="2000" dirty="0"/>
              <a:t>/index.ejs).</a:t>
            </a:r>
          </a:p>
          <a:p>
            <a:r>
              <a:rPr lang="en-US" sz="2000" dirty="0"/>
              <a:t>The main app file contains references to some styling that </a:t>
            </a:r>
            <a:r>
              <a:rPr lang="en-US" sz="2000" dirty="0" err="1"/>
              <a:t>Webpack</a:t>
            </a:r>
            <a:r>
              <a:rPr lang="en-US" sz="2000" dirty="0"/>
              <a:t> can import as well as the main call to React DOM’s render method.</a:t>
            </a:r>
          </a:p>
          <a:p>
            <a:r>
              <a:rPr lang="en-US" sz="2000" dirty="0"/>
              <a:t>This is the main place your React app will “start.” When the script is executed by the browser, it will render the main app and React will take over.</a:t>
            </a:r>
          </a:p>
          <a:p>
            <a:r>
              <a:rPr lang="en-US" sz="2000" dirty="0"/>
              <a:t>Without this call, your app won’t be executed.</a:t>
            </a:r>
          </a:p>
          <a:p>
            <a:r>
              <a:rPr lang="en-US" sz="2000" dirty="0"/>
              <a:t>Now that you have an entry point for your app, let’s create the main App component.</a:t>
            </a:r>
          </a:p>
          <a:p>
            <a:r>
              <a:rPr lang="en-US" sz="2000" dirty="0"/>
              <a:t>You can place this file in the </a:t>
            </a:r>
            <a:r>
              <a:rPr lang="en-US" sz="2000" dirty="0" err="1"/>
              <a:t>src</a:t>
            </a:r>
            <a:r>
              <a:rPr lang="en-US" sz="2000" dirty="0"/>
              <a:t> directory as </a:t>
            </a:r>
            <a:r>
              <a:rPr lang="en-US" sz="2000" dirty="0" err="1"/>
              <a:t>src</a:t>
            </a:r>
            <a:r>
              <a:rPr lang="en-US" sz="2000" dirty="0"/>
              <a:t>/app.js.</a:t>
            </a:r>
          </a:p>
          <a:p>
            <a:endParaRPr lang="en-US" sz="200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a:blip r:embed="rId2"/>
          <a:srcRect/>
          <a:stretch>
            <a:fillRect/>
          </a:stretch>
        </p:blipFill>
        <p:spPr bwMode="auto">
          <a:xfrm>
            <a:off x="1600200" y="185638"/>
            <a:ext cx="5791200" cy="6291361"/>
          </a:xfrm>
          <a:prstGeom prst="rect">
            <a:avLst/>
          </a:prstGeom>
          <a:noFill/>
          <a:ln w="9525">
            <a:noFill/>
            <a:miter lim="800000"/>
            <a:headEnd/>
            <a:tailEnd/>
          </a:ln>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sz="quarter" idx="1"/>
          </p:nvPr>
        </p:nvPicPr>
        <p:blipFill>
          <a:blip r:embed="rId2"/>
          <a:srcRect/>
          <a:stretch>
            <a:fillRect/>
          </a:stretch>
        </p:blipFill>
        <p:spPr bwMode="auto">
          <a:xfrm>
            <a:off x="1143000" y="159933"/>
            <a:ext cx="6553200" cy="6309198"/>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pPr algn="r"/>
            <a:r>
              <a:rPr lang="en-US" dirty="0">
                <a:solidFill>
                  <a:srgbClr val="00B050"/>
                </a:solidFill>
              </a:rPr>
              <a:t>How does the virtual DOM work?</a:t>
            </a:r>
          </a:p>
        </p:txBody>
      </p:sp>
      <p:sp>
        <p:nvSpPr>
          <p:cNvPr id="3" name="Content Placeholder 2"/>
          <p:cNvSpPr>
            <a:spLocks noGrp="1"/>
          </p:cNvSpPr>
          <p:nvPr>
            <p:ph sz="quarter" idx="1"/>
          </p:nvPr>
        </p:nvSpPr>
        <p:spPr>
          <a:xfrm>
            <a:off x="457200" y="914400"/>
            <a:ext cx="8153400" cy="5559552"/>
          </a:xfrm>
        </p:spPr>
        <p:txBody>
          <a:bodyPr/>
          <a:lstStyle/>
          <a:p>
            <a:r>
              <a:rPr lang="en-US" dirty="0"/>
              <a:t>React’s virtual DOM has a few similarities to another software world: 3D gaming. 3D games sometimes employ a rendering process that works very roughly as follows.</a:t>
            </a:r>
          </a:p>
          <a:p>
            <a:r>
              <a:rPr lang="en-US" dirty="0"/>
              <a:t>get information from the game server, send it to the game world.</a:t>
            </a:r>
          </a:p>
          <a:p>
            <a:r>
              <a:rPr lang="en-US" dirty="0"/>
              <a:t>React creates and maintains a virtual DOM in memory</a:t>
            </a:r>
          </a:p>
          <a:p>
            <a:r>
              <a:rPr lang="en-US" dirty="0" err="1"/>
              <a:t>ReactDOM</a:t>
            </a:r>
            <a:r>
              <a:rPr lang="en-US" dirty="0"/>
              <a:t> handles updating the browser DOM based on changes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304800"/>
            <a:ext cx="8458200" cy="6169152"/>
          </a:xfrm>
        </p:spPr>
        <p:txBody>
          <a:bodyPr>
            <a:normAutofit/>
          </a:bodyPr>
          <a:lstStyle/>
          <a:p>
            <a:r>
              <a:rPr lang="en-US" sz="2000" i="1" dirty="0"/>
              <a:t>1 Import the libraries you’ll need for the App component.</a:t>
            </a:r>
          </a:p>
          <a:p>
            <a:r>
              <a:rPr lang="en-US" sz="2000" i="1" dirty="0"/>
              <a:t>2 Import the error message and loader components to use.</a:t>
            </a:r>
          </a:p>
          <a:p>
            <a:r>
              <a:rPr lang="en-US" sz="2000" i="1" dirty="0"/>
              <a:t>3 Import the Letters API module for use in creating and fetching posts.</a:t>
            </a:r>
          </a:p>
          <a:p>
            <a:r>
              <a:rPr lang="en-US" sz="2000" i="1" dirty="0"/>
              <a:t>4 Import the preexisting Ad, Welcome, and </a:t>
            </a:r>
            <a:r>
              <a:rPr lang="en-US" sz="2000" i="1" dirty="0" err="1"/>
              <a:t>Navbar</a:t>
            </a:r>
            <a:r>
              <a:rPr lang="en-US" sz="2000" i="1" dirty="0"/>
              <a:t> components.</a:t>
            </a:r>
          </a:p>
          <a:p>
            <a:r>
              <a:rPr lang="en-US" sz="2000" i="1" dirty="0"/>
              <a:t>5 Set up initial state for the component—you’ll keep track of posts and an </a:t>
            </a:r>
            <a:r>
              <a:rPr lang="en-US" sz="2000" dirty="0"/>
              <a:t>endpoint to hit for more posts.</a:t>
            </a:r>
          </a:p>
          <a:p>
            <a:r>
              <a:rPr lang="en-US" sz="2000" i="1" dirty="0"/>
              <a:t>6 If loading, render a loader and not the app body.</a:t>
            </a:r>
          </a:p>
          <a:p>
            <a:r>
              <a:rPr lang="en-US" sz="2000" i="1" dirty="0"/>
              <a:t>7 Render the Welcome and Ad components.</a:t>
            </a:r>
          </a:p>
          <a:p>
            <a:r>
              <a:rPr lang="en-US" sz="2000" i="1" dirty="0"/>
              <a:t>8 This is where you’ll add components for displaying posts.</a:t>
            </a:r>
          </a:p>
          <a:p>
            <a:r>
              <a:rPr lang="en-US" sz="2000" i="1" dirty="0"/>
              <a:t>9 Export the App component.</a:t>
            </a:r>
            <a:endParaRPr lang="en-US" sz="20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305800" cy="6245352"/>
          </a:xfrm>
        </p:spPr>
        <p:txBody>
          <a:bodyPr>
            <a:normAutofit/>
          </a:bodyPr>
          <a:lstStyle/>
          <a:p>
            <a:r>
              <a:rPr lang="en-US" sz="2000" dirty="0"/>
              <a:t>With that, you can run the development command (npm run dev) and your app should at least boot up and be available in the browser.</a:t>
            </a:r>
          </a:p>
          <a:p>
            <a:r>
              <a:rPr lang="en-US" sz="2000" dirty="0"/>
              <a:t>If you haven’t already, make sure you run </a:t>
            </a:r>
            <a:r>
              <a:rPr lang="en-US" sz="2000" b="1" dirty="0"/>
              <a:t>npm run </a:t>
            </a:r>
            <a:r>
              <a:rPr lang="en-US" sz="2000" b="1" dirty="0" err="1"/>
              <a:t>db:seed</a:t>
            </a:r>
            <a:r>
              <a:rPr lang="en-US" sz="2000" dirty="0"/>
              <a:t> at least once to generate sample data for your database.</a:t>
            </a:r>
          </a:p>
          <a:p>
            <a:r>
              <a:rPr lang="en-US" sz="2000" dirty="0"/>
              <a:t>Running npm run dev will do a few things for you:</a:t>
            </a:r>
          </a:p>
          <a:p>
            <a:r>
              <a:rPr lang="en-US" sz="2000" dirty="0"/>
              <a:t>Start up the </a:t>
            </a:r>
            <a:r>
              <a:rPr lang="en-US" sz="2000" dirty="0" err="1"/>
              <a:t>Webpack</a:t>
            </a:r>
            <a:r>
              <a:rPr lang="en-US" sz="2000" dirty="0"/>
              <a:t> build process and development server</a:t>
            </a:r>
          </a:p>
          <a:p>
            <a:r>
              <a:rPr lang="en-US" sz="2000" dirty="0"/>
              <a:t>Start the </a:t>
            </a:r>
            <a:r>
              <a:rPr lang="en-US" sz="2000" dirty="0" err="1"/>
              <a:t>JSONserver</a:t>
            </a:r>
            <a:r>
              <a:rPr lang="en-US" sz="2000" dirty="0"/>
              <a:t> API so you can respond to network requests.</a:t>
            </a:r>
          </a:p>
          <a:p>
            <a:r>
              <a:rPr lang="en-US" sz="2000" dirty="0"/>
              <a:t>When the app is up and running in development mode, you should be able to view the running app at http://localhost:3000. The API server is running at</a:t>
            </a:r>
            <a:endParaRPr lang="en-US" sz="2000" b="1"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dirty="0"/>
              <a:t>Right now, your component doesn’t do much. You haven’t defined any lifecycle methods outside of the constructor and render methods.</a:t>
            </a:r>
          </a:p>
          <a:p>
            <a:r>
              <a:rPr lang="en-US" sz="2000" dirty="0"/>
              <a:t>so the component doesn’t have any data to work with.</a:t>
            </a:r>
          </a:p>
          <a:p>
            <a:r>
              <a:rPr lang="en-US" sz="2000" dirty="0"/>
              <a:t>You need to fetch data from the API and then update component state with that data.</a:t>
            </a:r>
          </a:p>
          <a:p>
            <a:r>
              <a:rPr lang="en-US" sz="2000" dirty="0"/>
              <a:t>You’ll also add an error boundary so that if your component encounters an error you can show an error message instead of the entire app </a:t>
            </a:r>
            <a:r>
              <a:rPr lang="en-US" sz="2000" dirty="0" err="1"/>
              <a:t>unmounting</a:t>
            </a:r>
            <a:r>
              <a:rPr lang="en-US" sz="2000" dirty="0"/>
              <a:t>.</a:t>
            </a:r>
          </a:p>
          <a:p>
            <a:endParaRPr lang="en-US" sz="20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sz="quarter" idx="1"/>
          </p:nvPr>
        </p:nvPicPr>
        <p:blipFill>
          <a:blip r:embed="rId2"/>
          <a:srcRect/>
          <a:stretch>
            <a:fillRect/>
          </a:stretch>
        </p:blipFill>
        <p:spPr bwMode="auto">
          <a:xfrm>
            <a:off x="1295400" y="60291"/>
            <a:ext cx="6629400" cy="6492909"/>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228600"/>
            <a:ext cx="8458200" cy="6245352"/>
          </a:xfrm>
        </p:spPr>
        <p:txBody>
          <a:bodyPr>
            <a:normAutofit/>
          </a:bodyPr>
          <a:lstStyle/>
          <a:p>
            <a:endParaRPr lang="en-US" sz="2000" dirty="0"/>
          </a:p>
          <a:p>
            <a:endParaRPr lang="en-US" sz="2000" dirty="0"/>
          </a:p>
          <a:p>
            <a:endParaRPr lang="en-US" sz="2000" dirty="0"/>
          </a:p>
          <a:p>
            <a:endParaRPr lang="en-US" sz="2000" dirty="0"/>
          </a:p>
          <a:p>
            <a:endParaRPr lang="en-US" sz="2000" i="1" dirty="0"/>
          </a:p>
          <a:p>
            <a:endParaRPr lang="en-US" sz="2000" i="1" dirty="0"/>
          </a:p>
          <a:p>
            <a:r>
              <a:rPr lang="en-US" sz="2000" i="1" dirty="0"/>
              <a:t>1 Bind class method and use it to fetch posts from the API when the </a:t>
            </a:r>
            <a:r>
              <a:rPr lang="en-US" sz="2000" dirty="0"/>
              <a:t>component mounts.</a:t>
            </a:r>
          </a:p>
          <a:p>
            <a:r>
              <a:rPr lang="en-US" sz="2000" i="1" dirty="0"/>
              <a:t>2 Set up an error boundary for the app so you can handle errors.</a:t>
            </a:r>
          </a:p>
          <a:p>
            <a:r>
              <a:rPr lang="en-US" sz="2000" i="1" dirty="0"/>
              <a:t>3 Fetch posts using the included API module.</a:t>
            </a:r>
          </a:p>
          <a:p>
            <a:r>
              <a:rPr lang="en-US" sz="2000" i="1" dirty="0"/>
              <a:t>4 The API module uses the Fetch API, so you need to unwrap the JSON </a:t>
            </a:r>
            <a:r>
              <a:rPr lang="en-US" sz="2000" dirty="0"/>
              <a:t>response.</a:t>
            </a:r>
          </a:p>
          <a:p>
            <a:r>
              <a:rPr lang="en-US" sz="2000" i="1" dirty="0"/>
              <a:t>5 The Letters Social API returns pagination information in headers, so </a:t>
            </a:r>
            <a:r>
              <a:rPr lang="en-US" sz="2000" dirty="0"/>
              <a:t>you can use the </a:t>
            </a:r>
            <a:r>
              <a:rPr lang="en-US" sz="2000" dirty="0" err="1"/>
              <a:t>parselinkheader</a:t>
            </a:r>
            <a:r>
              <a:rPr lang="en-US" sz="2000" dirty="0"/>
              <a:t> to pull the URL for the next page of posts out.</a:t>
            </a:r>
          </a:p>
          <a:p>
            <a:r>
              <a:rPr lang="en-US" sz="2000" i="1" dirty="0"/>
              <a:t>6 Add the new posts to state and ensure they’re sorted correctly.</a:t>
            </a:r>
          </a:p>
          <a:p>
            <a:r>
              <a:rPr lang="en-US" sz="2000" i="1" dirty="0"/>
              <a:t>7 Update the endpoint state.</a:t>
            </a:r>
          </a:p>
          <a:p>
            <a:endParaRPr lang="en-US" sz="2000" dirty="0"/>
          </a:p>
          <a:p>
            <a:endParaRPr lang="en-US" sz="2000" dirty="0"/>
          </a:p>
        </p:txBody>
      </p:sp>
      <p:pic>
        <p:nvPicPr>
          <p:cNvPr id="5" name="Picture 4" descr="Capture.JPG"/>
          <p:cNvPicPr>
            <a:picLocks noChangeAspect="1"/>
          </p:cNvPicPr>
          <p:nvPr/>
        </p:nvPicPr>
        <p:blipFill>
          <a:blip r:embed="rId2"/>
          <a:stretch>
            <a:fillRect/>
          </a:stretch>
        </p:blipFill>
        <p:spPr>
          <a:xfrm>
            <a:off x="533399" y="228600"/>
            <a:ext cx="6117389" cy="198120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i="1" dirty="0"/>
              <a:t>8 If there’s an error, update component state.</a:t>
            </a:r>
          </a:p>
          <a:p>
            <a:r>
              <a:rPr lang="en-US" sz="2000" i="1" dirty="0"/>
              <a:t>9 Now that you have it defined, assign the </a:t>
            </a:r>
            <a:r>
              <a:rPr lang="en-US" sz="2000" i="1" dirty="0" err="1"/>
              <a:t>getPosts</a:t>
            </a:r>
            <a:r>
              <a:rPr lang="en-US" sz="2000" i="1" dirty="0"/>
              <a:t> method to the load </a:t>
            </a:r>
            <a:r>
              <a:rPr lang="en-US" sz="2000" dirty="0"/>
              <a:t>more event handler.</a:t>
            </a:r>
          </a:p>
          <a:p>
            <a:endParaRPr lang="en-US" sz="2000"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05800" cy="639762"/>
          </a:xfrm>
        </p:spPr>
        <p:txBody>
          <a:bodyPr/>
          <a:lstStyle/>
          <a:p>
            <a:pPr algn="r"/>
            <a:r>
              <a:rPr lang="en-US" i="1" dirty="0">
                <a:solidFill>
                  <a:srgbClr val="00B050"/>
                </a:solidFill>
              </a:rPr>
              <a:t>Working with forms in React</a:t>
            </a:r>
          </a:p>
        </p:txBody>
      </p:sp>
      <p:sp>
        <p:nvSpPr>
          <p:cNvPr id="3" name="Content Placeholder 2"/>
          <p:cNvSpPr>
            <a:spLocks noGrp="1"/>
          </p:cNvSpPr>
          <p:nvPr>
            <p:ph sz="quarter" idx="1"/>
          </p:nvPr>
        </p:nvSpPr>
        <p:spPr>
          <a:xfrm>
            <a:off x="228600" y="533400"/>
            <a:ext cx="8458200" cy="5940552"/>
          </a:xfrm>
        </p:spPr>
        <p:txBody>
          <a:bodyPr/>
          <a:lstStyle/>
          <a:p>
            <a:r>
              <a:rPr lang="en-US" sz="2000" dirty="0"/>
              <a:t>Now that you know a little about the data you’ll be able to work with you can start to think about how you might be able to express this data in component form.</a:t>
            </a:r>
          </a:p>
          <a:p>
            <a:r>
              <a:rPr lang="en-US" sz="2000" dirty="0"/>
              <a:t>There are plenty of examples of the sort of social networking app you’re creating.</a:t>
            </a:r>
          </a:p>
          <a:p>
            <a:endParaRPr lang="en-US" dirty="0"/>
          </a:p>
        </p:txBody>
      </p:sp>
      <p:pic>
        <p:nvPicPr>
          <p:cNvPr id="4" name="Picture 3" descr="Capture.JPG"/>
          <p:cNvPicPr>
            <a:picLocks noChangeAspect="1"/>
          </p:cNvPicPr>
          <p:nvPr/>
        </p:nvPicPr>
        <p:blipFill>
          <a:blip r:embed="rId2"/>
          <a:stretch>
            <a:fillRect/>
          </a:stretch>
        </p:blipFill>
        <p:spPr>
          <a:xfrm>
            <a:off x="609600" y="2286000"/>
            <a:ext cx="7541501" cy="4352309"/>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228600"/>
            <a:ext cx="8458200" cy="6245352"/>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2000" dirty="0"/>
              <a:t>Let’s see how to create the skeleton for your component You’ll put in just the basics of a component that will render a basic element out, import the right tools.</a:t>
            </a:r>
          </a:p>
          <a:p>
            <a:r>
              <a:rPr lang="en-US" sz="2000" dirty="0"/>
              <a:t>export the Component class, and set up </a:t>
            </a:r>
            <a:r>
              <a:rPr lang="en-US" sz="2000" dirty="0" err="1"/>
              <a:t>PropTypes</a:t>
            </a:r>
            <a:r>
              <a:rPr lang="en-US" sz="2000" dirty="0"/>
              <a:t> to be defined later.</a:t>
            </a:r>
          </a:p>
        </p:txBody>
      </p:sp>
      <p:pic>
        <p:nvPicPr>
          <p:cNvPr id="5" name="Picture 4" descr="Capture.JPG"/>
          <p:cNvPicPr>
            <a:picLocks noChangeAspect="1"/>
          </p:cNvPicPr>
          <p:nvPr/>
        </p:nvPicPr>
        <p:blipFill>
          <a:blip r:embed="rId2"/>
          <a:stretch>
            <a:fillRect/>
          </a:stretch>
        </p:blipFill>
        <p:spPr>
          <a:xfrm>
            <a:off x="1066800" y="457200"/>
            <a:ext cx="4933950" cy="384810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i="1" dirty="0"/>
          </a:p>
          <a:p>
            <a:r>
              <a:rPr lang="en-US" sz="2000" i="1" dirty="0"/>
              <a:t>1 Import React and the </a:t>
            </a:r>
            <a:r>
              <a:rPr lang="en-US" sz="2000" i="1" dirty="0" err="1"/>
              <a:t>PropTypes</a:t>
            </a:r>
            <a:r>
              <a:rPr lang="en-US" sz="2000" i="1" dirty="0"/>
              <a:t> object so you can use it.</a:t>
            </a:r>
          </a:p>
          <a:p>
            <a:r>
              <a:rPr lang="en-US" sz="2000" i="1" dirty="0"/>
              <a:t>2 Create a React component.</a:t>
            </a:r>
          </a:p>
          <a:p>
            <a:r>
              <a:rPr lang="en-US" sz="2000" i="1" dirty="0"/>
              <a:t>3 Declare </a:t>
            </a:r>
            <a:r>
              <a:rPr lang="en-US" sz="2000" i="1" dirty="0" err="1"/>
              <a:t>PropTypes</a:t>
            </a:r>
            <a:r>
              <a:rPr lang="en-US" sz="2000" i="1" dirty="0"/>
              <a:t> as a static property on the class</a:t>
            </a:r>
            <a:r>
              <a:rPr lang="en-US" i="1" dirty="0"/>
              <a:t>.</a:t>
            </a:r>
            <a:endParaRPr lang="en-US" dirty="0"/>
          </a:p>
        </p:txBody>
      </p:sp>
      <p:pic>
        <p:nvPicPr>
          <p:cNvPr id="5" name="Picture 4" descr="Capture.JPG"/>
          <p:cNvPicPr>
            <a:picLocks noChangeAspect="1"/>
          </p:cNvPicPr>
          <p:nvPr/>
        </p:nvPicPr>
        <p:blipFill>
          <a:blip r:embed="rId2"/>
          <a:stretch>
            <a:fillRect/>
          </a:stretch>
        </p:blipFill>
        <p:spPr>
          <a:xfrm>
            <a:off x="914400" y="152400"/>
            <a:ext cx="6115050" cy="4495800"/>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i="1" dirty="0"/>
              <a:t>4 Set up the constructor—you’ll use this later.</a:t>
            </a:r>
          </a:p>
          <a:p>
            <a:r>
              <a:rPr lang="en-US" sz="2000" i="1" dirty="0"/>
              <a:t>5 Export the component so you can use it elsewhere.</a:t>
            </a:r>
          </a:p>
          <a:p>
            <a:r>
              <a:rPr lang="en-US" sz="2000" b="1" dirty="0"/>
              <a:t>FORMS IN REACT</a:t>
            </a:r>
          </a:p>
          <a:p>
            <a:r>
              <a:rPr lang="en-US" sz="2000" dirty="0"/>
              <a:t>Components have two main ways of working with data: state and props.</a:t>
            </a:r>
          </a:p>
          <a:p>
            <a:r>
              <a:rPr lang="en-US" sz="2000" dirty="0"/>
              <a:t>Because they’re JavaScript classes, components can have custom class methods in addition to lifecycle hooks that can be used to respond to events and for just about anything else.</a:t>
            </a:r>
          </a:p>
          <a:p>
            <a:r>
              <a:rPr lang="en-US" sz="2000" dirty="0"/>
              <a:t>As you might for regular DOM elements, you can listen for events like clicks, input changes, and other events in React components.</a:t>
            </a:r>
          </a:p>
          <a:p>
            <a:r>
              <a:rPr lang="en-US" sz="2000" dirty="0"/>
              <a:t>Parent components (such as form elements) can provide callback methods as props to child components, making it possible for components to communicate with each other.</a:t>
            </a:r>
            <a:endParaRPr lang="en-US" sz="200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lstStyle/>
          <a:p>
            <a:pPr algn="r"/>
            <a:r>
              <a:rPr lang="en-US" i="1" dirty="0">
                <a:solidFill>
                  <a:srgbClr val="00B050"/>
                </a:solidFill>
              </a:rPr>
              <a:t>Components in general</a:t>
            </a:r>
          </a:p>
        </p:txBody>
      </p:sp>
      <p:pic>
        <p:nvPicPr>
          <p:cNvPr id="1026" name="Picture 2"/>
          <p:cNvPicPr>
            <a:picLocks noGrp="1" noChangeAspect="1" noChangeArrowheads="1"/>
          </p:cNvPicPr>
          <p:nvPr>
            <p:ph sz="quarter" idx="1"/>
          </p:nvPr>
        </p:nvPicPr>
        <p:blipFill>
          <a:blip r:embed="rId2"/>
          <a:srcRect/>
          <a:stretch>
            <a:fillRect/>
          </a:stretch>
        </p:blipFill>
        <p:spPr bwMode="auto">
          <a:xfrm>
            <a:off x="457200" y="762000"/>
            <a:ext cx="8229600" cy="5862317"/>
          </a:xfrm>
          <a:prstGeom prst="rect">
            <a:avLst/>
          </a:prstGeom>
          <a:noFill/>
          <a:ln w="9525">
            <a:noFill/>
            <a:miter lim="800000"/>
            <a:headEnd/>
            <a:tailEnd/>
          </a:ln>
          <a:effec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458200" cy="6245352"/>
          </a:xfrm>
        </p:spPr>
        <p:txBody>
          <a:bodyPr>
            <a:normAutofit lnSpcReduction="10000"/>
          </a:bodyPr>
          <a:lstStyle/>
          <a:p>
            <a:r>
              <a:rPr lang="en-US" sz="2000" dirty="0"/>
              <a:t>To create a post, you’ll need to make sure that the post is persisted to your database,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2000" dirty="0"/>
          </a:p>
          <a:p>
            <a:endParaRPr lang="en-US" sz="2000" dirty="0"/>
          </a:p>
          <a:p>
            <a:endParaRPr lang="en-US" sz="2000" dirty="0"/>
          </a:p>
          <a:p>
            <a:r>
              <a:rPr lang="en-US" sz="2000" dirty="0"/>
              <a:t>that you’ve created the barebones markup for your basic form.</a:t>
            </a:r>
          </a:p>
          <a:p>
            <a:r>
              <a:rPr lang="en-US" sz="2000" dirty="0"/>
              <a:t>It lets you listen for regular events like clicks, scrolls, and others and react.</a:t>
            </a:r>
          </a:p>
        </p:txBody>
      </p:sp>
      <p:pic>
        <p:nvPicPr>
          <p:cNvPr id="4" name="Picture 3" descr="Capture.JPG"/>
          <p:cNvPicPr>
            <a:picLocks noChangeAspect="1"/>
          </p:cNvPicPr>
          <p:nvPr/>
        </p:nvPicPr>
        <p:blipFill>
          <a:blip r:embed="rId2"/>
          <a:stretch>
            <a:fillRect/>
          </a:stretch>
        </p:blipFill>
        <p:spPr>
          <a:xfrm>
            <a:off x="838200" y="1066800"/>
            <a:ext cx="6324600" cy="4139136"/>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382000" cy="6245352"/>
          </a:xfrm>
        </p:spPr>
        <p:txBody>
          <a:bodyPr>
            <a:normAutofit/>
          </a:bodyPr>
          <a:lstStyle/>
          <a:p>
            <a:r>
              <a:rPr lang="en-US" sz="2000" dirty="0"/>
              <a:t>You’ll take advantage of these events as you work with your forms.</a:t>
            </a:r>
          </a:p>
          <a:p>
            <a:r>
              <a:rPr lang="en-US" sz="2000" dirty="0"/>
              <a:t>Many different events can occur in the browser as a result of user interaction including mouse moves, keyboard typing, clicks, and more.</a:t>
            </a:r>
          </a:p>
          <a:p>
            <a:r>
              <a:rPr lang="en-US" sz="2000" dirty="0"/>
              <a:t>We’re concerned with a few of these types of events in particular when it comes to your app.</a:t>
            </a:r>
          </a:p>
          <a:p>
            <a:r>
              <a:rPr lang="en-US" sz="2000" dirty="0"/>
              <a:t>For our purposes, you want to listen with two main event handlers—</a:t>
            </a:r>
            <a:r>
              <a:rPr lang="en-US" sz="2000" b="1" dirty="0" err="1"/>
              <a:t>onChange</a:t>
            </a:r>
            <a:r>
              <a:rPr lang="en-US" sz="2000" dirty="0"/>
              <a:t> and </a:t>
            </a:r>
            <a:r>
              <a:rPr lang="en-US" sz="2000" b="1" dirty="0" err="1"/>
              <a:t>onClick</a:t>
            </a:r>
            <a:r>
              <a:rPr lang="en-US" sz="2000" b="1" dirty="0"/>
              <a:t>.</a:t>
            </a:r>
          </a:p>
          <a:p>
            <a:r>
              <a:rPr lang="en-US" sz="2000" b="1" dirty="0" err="1"/>
              <a:t>onChange</a:t>
            </a:r>
            <a:r>
              <a:rPr lang="en-US" sz="2000" dirty="0"/>
              <a:t>— This is fired when an input element changes. You can access the new value of the form element using </a:t>
            </a:r>
            <a:r>
              <a:rPr lang="en-US" sz="2000" dirty="0" err="1"/>
              <a:t>event.target.value</a:t>
            </a:r>
            <a:r>
              <a:rPr lang="en-US" sz="2000" dirty="0"/>
              <a:t>.</a:t>
            </a:r>
          </a:p>
          <a:p>
            <a:r>
              <a:rPr lang="en-US" sz="2000" b="1" dirty="0" err="1"/>
              <a:t>onClick</a:t>
            </a:r>
            <a:r>
              <a:rPr lang="en-US" sz="2000" dirty="0"/>
              <a:t>— This is fired when an element is clicked. You’ll listen for this so you can know when a user wants to send a post to the server.</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382000" cy="6245352"/>
          </a:xfrm>
        </p:spPr>
        <p:txBody>
          <a:bodyPr>
            <a:normAutofit/>
          </a:bodyPr>
          <a:lstStyle/>
          <a:p>
            <a:r>
              <a:rPr lang="en-US" sz="2000" dirty="0"/>
              <a:t>For now, you’ll put in some console logging side effects for these functions so we can observe them being fired.</a:t>
            </a:r>
          </a:p>
          <a:p>
            <a:r>
              <a:rPr lang="en-US" sz="2000" dirty="0"/>
              <a:t>You’ll replace these with real functionality later,</a:t>
            </a:r>
          </a:p>
          <a:p>
            <a:r>
              <a:rPr lang="en-US" sz="2000" dirty="0"/>
              <a:t>The following listing shows how you can set up the event handlers by binding them in the component class constructor and then assigning them in the components.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a:blip r:embed="rId2"/>
          <a:srcRect/>
          <a:stretch>
            <a:fillRect/>
          </a:stretch>
        </p:blipFill>
        <p:spPr bwMode="auto">
          <a:xfrm>
            <a:off x="990600" y="152400"/>
            <a:ext cx="6491287" cy="6390386"/>
          </a:xfrm>
          <a:prstGeom prst="rect">
            <a:avLst/>
          </a:prstGeom>
          <a:noFill/>
          <a:ln w="9525">
            <a:noFill/>
            <a:miter lim="800000"/>
            <a:headEnd/>
            <a:tailEnd/>
          </a:ln>
          <a:effec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304800"/>
            <a:ext cx="8229600" cy="6169152"/>
          </a:xfrm>
        </p:spPr>
        <p:txBody>
          <a:bodyPr/>
          <a:lstStyle/>
          <a:p>
            <a:r>
              <a:rPr lang="en-US" sz="2000" i="1" dirty="0"/>
              <a:t>1 Bind class methods for handling submission and post changes.</a:t>
            </a:r>
          </a:p>
          <a:p>
            <a:r>
              <a:rPr lang="en-US" sz="2000" i="1" dirty="0"/>
              <a:t>2 Declare method on class to be used when update occurs to body text </a:t>
            </a:r>
            <a:r>
              <a:rPr lang="en-US" sz="2000" dirty="0"/>
              <a:t>(the </a:t>
            </a:r>
            <a:r>
              <a:rPr lang="en-US" sz="2000" dirty="0" err="1"/>
              <a:t>onChange</a:t>
            </a:r>
            <a:r>
              <a:rPr lang="en-US" sz="2000" dirty="0"/>
              <a:t> event)</a:t>
            </a:r>
          </a:p>
          <a:p>
            <a:r>
              <a:rPr lang="en-US" sz="2000" i="1" dirty="0"/>
              <a:t>3 Declare method for handling submission event, and React will pass </a:t>
            </a:r>
            <a:r>
              <a:rPr lang="en-US" sz="2000" dirty="0"/>
              <a:t>event to handler</a:t>
            </a:r>
          </a:p>
          <a:p>
            <a:r>
              <a:rPr lang="en-US" sz="2000" i="1" dirty="0"/>
              <a:t>4 Pass event handlers to the button and </a:t>
            </a:r>
            <a:r>
              <a:rPr lang="en-US" sz="2000" i="1" dirty="0" err="1"/>
              <a:t>textarea</a:t>
            </a:r>
            <a:r>
              <a:rPr lang="en-US" sz="2000" i="1" dirty="0"/>
              <a:t> components.</a:t>
            </a:r>
          </a:p>
          <a:p>
            <a:r>
              <a:rPr lang="en-US" sz="2000" i="1" dirty="0"/>
              <a:t>5 Value of component will be read from component state.</a:t>
            </a:r>
          </a:p>
          <a:p>
            <a:r>
              <a:rPr lang="en-US" sz="2000" dirty="0"/>
              <a:t>Event handlers receive a synthetic event as an argument and we have access to a number of available properties on the synthetic event.</a:t>
            </a:r>
          </a:p>
          <a:p>
            <a:r>
              <a:rPr lang="en-US" dirty="0"/>
              <a:t>Focus on line number 138 for events.</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dirty="0"/>
              <a:t>Before we move on, try something: add console.log(event) to the post component’s change event handler.</a:t>
            </a:r>
          </a:p>
          <a:p>
            <a:r>
              <a:rPr lang="en-US" sz="2000" dirty="0"/>
              <a:t>If you type something into the </a:t>
            </a:r>
            <a:r>
              <a:rPr lang="en-US" sz="2000" dirty="0" err="1"/>
              <a:t>textarea</a:t>
            </a:r>
            <a:r>
              <a:rPr lang="en-US" sz="2000" dirty="0"/>
              <a:t> element and open the developer console for your browser, you should see messages being logged.</a:t>
            </a:r>
          </a:p>
          <a:p>
            <a:r>
              <a:rPr lang="en-US" sz="2000" dirty="0"/>
              <a:t>If you inspect these objects or try accessing some of the properties in table 5.1, you should get back information about the event.</a:t>
            </a:r>
          </a:p>
          <a:p>
            <a:r>
              <a:rPr lang="en-US" sz="2000" dirty="0"/>
              <a:t>For our purposes, we’ll be concerned with the target property that you get back.</a:t>
            </a:r>
          </a:p>
          <a:p>
            <a:r>
              <a:rPr lang="en-US" sz="2000" dirty="0"/>
              <a:t>Remember, </a:t>
            </a:r>
            <a:r>
              <a:rPr lang="en-US" sz="2000" dirty="0" err="1"/>
              <a:t>event.target</a:t>
            </a:r>
            <a:r>
              <a:rPr lang="en-US" sz="2000" dirty="0"/>
              <a:t> is just a reference to the DOM element that dispatched the event, as it would be in normal JavaScript.</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sz="quarter" idx="1"/>
          </p:nvPr>
        </p:nvPicPr>
        <p:blipFill>
          <a:blip r:embed="rId2"/>
          <a:srcRect/>
          <a:stretch>
            <a:fillRect/>
          </a:stretch>
        </p:blipFill>
        <p:spPr bwMode="auto">
          <a:xfrm>
            <a:off x="1295400" y="20995"/>
            <a:ext cx="6629400" cy="6737882"/>
          </a:xfrm>
          <a:prstGeom prst="rect">
            <a:avLst/>
          </a:prstGeom>
          <a:noFill/>
          <a:ln w="9525">
            <a:noFill/>
            <a:miter lim="800000"/>
            <a:headEnd/>
            <a:tailEnd/>
          </a:ln>
          <a:effec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563562"/>
          </a:xfrm>
        </p:spPr>
        <p:txBody>
          <a:bodyPr/>
          <a:lstStyle/>
          <a:p>
            <a:r>
              <a:rPr lang="en-US" dirty="0"/>
              <a:t>Updating state in forms</a:t>
            </a:r>
          </a:p>
        </p:txBody>
      </p:sp>
      <p:sp>
        <p:nvSpPr>
          <p:cNvPr id="3" name="Content Placeholder 2"/>
          <p:cNvSpPr>
            <a:spLocks noGrp="1"/>
          </p:cNvSpPr>
          <p:nvPr>
            <p:ph sz="quarter" idx="1"/>
          </p:nvPr>
        </p:nvSpPr>
        <p:spPr>
          <a:xfrm>
            <a:off x="457200" y="762000"/>
            <a:ext cx="8229600" cy="5711952"/>
          </a:xfrm>
        </p:spPr>
        <p:txBody>
          <a:bodyPr>
            <a:normAutofit/>
          </a:bodyPr>
          <a:lstStyle/>
          <a:p>
            <a:r>
              <a:rPr lang="en-US" sz="2000" dirty="0"/>
              <a:t>You need to do something with the events to update your application state.</a:t>
            </a:r>
          </a:p>
          <a:p>
            <a:r>
              <a:rPr lang="en-US" sz="2000" dirty="0"/>
              <a:t>State and props are the two main ways that React lets you work with data.</a:t>
            </a:r>
          </a:p>
          <a:p>
            <a:r>
              <a:rPr lang="en-US" sz="2000" dirty="0"/>
              <a:t>Right now, if you try to type something into the form, nothing happens.</a:t>
            </a:r>
          </a:p>
          <a:p>
            <a:r>
              <a:rPr lang="en-US" sz="2000" dirty="0"/>
              <a:t>That may seem like an error at first, but it’s just React doing its job.</a:t>
            </a:r>
          </a:p>
          <a:p>
            <a:r>
              <a:rPr lang="en-US" sz="2000" dirty="0"/>
              <a:t>Because you haven’t changed anything in the in-memory DOM.</a:t>
            </a:r>
          </a:p>
          <a:p>
            <a:r>
              <a:rPr lang="en-US" sz="2000" dirty="0"/>
              <a:t>React won’t update the actual DOM with any changes.</a:t>
            </a:r>
          </a:p>
          <a:p>
            <a:r>
              <a:rPr lang="en-US" sz="2000" dirty="0"/>
              <a:t>Let’s see how to put this into practice.</a:t>
            </a:r>
          </a:p>
          <a:p>
            <a:r>
              <a:rPr lang="en-US" sz="2000" dirty="0"/>
              <a:t>how to set up event handlers to listen to and update the state of your components when a user changes a data value.</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a:blip r:embed="rId2"/>
          <a:srcRect/>
          <a:stretch>
            <a:fillRect/>
          </a:stretch>
        </p:blipFill>
        <p:spPr bwMode="auto">
          <a:xfrm>
            <a:off x="2362200" y="43568"/>
            <a:ext cx="5791200" cy="6615288"/>
          </a:xfrm>
          <a:prstGeom prst="rect">
            <a:avLst/>
          </a:prstGeom>
          <a:noFill/>
          <a:ln w="9525">
            <a:noFill/>
            <a:miter lim="800000"/>
            <a:headEnd/>
            <a:tailEnd/>
          </a:ln>
          <a:effec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304800"/>
            <a:ext cx="8229600" cy="6169152"/>
          </a:xfrm>
        </p:spPr>
        <p:txBody>
          <a:bodyPr/>
          <a:lstStyle/>
          <a:p>
            <a:endParaRPr lang="en-US" i="1" dirty="0"/>
          </a:p>
          <a:p>
            <a:endParaRPr lang="en-US" i="1" dirty="0"/>
          </a:p>
          <a:p>
            <a:endParaRPr lang="en-US" i="1" dirty="0"/>
          </a:p>
          <a:p>
            <a:endParaRPr lang="en-US" i="1" dirty="0"/>
          </a:p>
          <a:p>
            <a:endParaRPr lang="en-US" i="1" dirty="0"/>
          </a:p>
          <a:p>
            <a:endParaRPr lang="en-US" i="1" dirty="0"/>
          </a:p>
          <a:p>
            <a:endParaRPr lang="en-US" i="1" dirty="0"/>
          </a:p>
          <a:p>
            <a:endParaRPr lang="en-US" i="1" dirty="0"/>
          </a:p>
          <a:p>
            <a:endParaRPr lang="en-US" i="1" dirty="0"/>
          </a:p>
          <a:p>
            <a:r>
              <a:rPr lang="en-US" sz="2000" i="1" dirty="0"/>
              <a:t>1 Grab value of </a:t>
            </a:r>
            <a:r>
              <a:rPr lang="en-US" sz="2000" i="1" dirty="0" err="1"/>
              <a:t>textarea</a:t>
            </a:r>
            <a:r>
              <a:rPr lang="en-US" sz="2000" i="1" dirty="0"/>
              <a:t> element from value property of DOM element </a:t>
            </a:r>
            <a:r>
              <a:rPr lang="en-US" sz="2000" dirty="0"/>
              <a:t>(what you want to update state with)</a:t>
            </a:r>
          </a:p>
          <a:p>
            <a:r>
              <a:rPr lang="en-US" sz="2000" i="1" dirty="0"/>
              <a:t>2 Use that value to set state and update it with new value</a:t>
            </a:r>
          </a:p>
          <a:p>
            <a:r>
              <a:rPr lang="en-US" sz="2000" i="1" dirty="0"/>
              <a:t>3 To see updated state, hit form submission button and inspect </a:t>
            </a:r>
            <a:r>
              <a:rPr lang="en-US" sz="2000" dirty="0"/>
              <a:t>developer console</a:t>
            </a:r>
          </a:p>
          <a:p>
            <a:r>
              <a:rPr lang="en-US" sz="2000" i="1" dirty="0"/>
              <a:t>4 New value for </a:t>
            </a:r>
            <a:r>
              <a:rPr lang="en-US" sz="2000" i="1" dirty="0" err="1"/>
              <a:t>textarea</a:t>
            </a:r>
            <a:r>
              <a:rPr lang="en-US" sz="2000" i="1" dirty="0"/>
              <a:t> element is provided to element</a:t>
            </a:r>
            <a:endParaRPr lang="en-US" sz="2000" dirty="0"/>
          </a:p>
        </p:txBody>
      </p:sp>
      <p:pic>
        <p:nvPicPr>
          <p:cNvPr id="4" name="Picture 3" descr="Capture.JPG"/>
          <p:cNvPicPr>
            <a:picLocks noChangeAspect="1"/>
          </p:cNvPicPr>
          <p:nvPr/>
        </p:nvPicPr>
        <p:blipFill>
          <a:blip r:embed="rId2"/>
          <a:stretch>
            <a:fillRect/>
          </a:stretch>
        </p:blipFill>
        <p:spPr>
          <a:xfrm>
            <a:off x="609600" y="304800"/>
            <a:ext cx="7979854" cy="3276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pPr algn="r"/>
            <a:r>
              <a:rPr lang="en-US" dirty="0">
                <a:solidFill>
                  <a:srgbClr val="00B050"/>
                </a:solidFill>
              </a:rPr>
              <a:t>benefits of React</a:t>
            </a:r>
          </a:p>
        </p:txBody>
      </p:sp>
      <p:sp>
        <p:nvSpPr>
          <p:cNvPr id="3" name="Content Placeholder 2"/>
          <p:cNvSpPr>
            <a:spLocks noGrp="1"/>
          </p:cNvSpPr>
          <p:nvPr>
            <p:ph sz="quarter" idx="1"/>
          </p:nvPr>
        </p:nvSpPr>
        <p:spPr>
          <a:xfrm>
            <a:off x="152400" y="762000"/>
            <a:ext cx="8610600" cy="5711952"/>
          </a:xfrm>
        </p:spPr>
        <p:txBody>
          <a:bodyPr>
            <a:normAutofit/>
          </a:bodyPr>
          <a:lstStyle/>
          <a:p>
            <a:r>
              <a:rPr lang="en-US" b="1" i="1" dirty="0"/>
              <a:t>Individual developer</a:t>
            </a:r>
            <a:r>
              <a:rPr lang="en-US" i="1" dirty="0"/>
              <a:t>— </a:t>
            </a:r>
            <a:r>
              <a:rPr lang="en-US" dirty="0"/>
              <a:t>Once you learn React, your applications can be easier to rapidly build out. They will tend to be easier to work on for larger teams, and sophisticated features can be easier to implement and maintain.</a:t>
            </a:r>
          </a:p>
          <a:p>
            <a:r>
              <a:rPr lang="en-US" b="1" i="1" dirty="0"/>
              <a:t>Engineering manager</a:t>
            </a:r>
            <a:r>
              <a:rPr lang="en-US" i="1" dirty="0"/>
              <a:t>— There’s an initial cost for developers as they learn </a:t>
            </a:r>
            <a:r>
              <a:rPr lang="en-US" dirty="0"/>
              <a:t>React, but eventually they’ll be able to more easily and quickly develop complex applications.</a:t>
            </a:r>
          </a:p>
          <a:p>
            <a:r>
              <a:rPr lang="en-US" b="1" i="1" dirty="0"/>
              <a:t>CTO or upper management</a:t>
            </a:r>
            <a:r>
              <a:rPr lang="en-US" i="1" dirty="0"/>
              <a:t>— React, like any technology, is an investment with </a:t>
            </a:r>
            <a:r>
              <a:rPr lang="en-US" dirty="0"/>
              <a:t>risks. But the eventual gains in productivity and reduced mental burdens often outweigh time sunk into ramping up. That’s not the case for every team, but it’s true for many.</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pPr algn="r"/>
            <a:r>
              <a:rPr lang="en-US" dirty="0"/>
              <a:t>Controlled and uncontrolled components</a:t>
            </a:r>
          </a:p>
        </p:txBody>
      </p:sp>
      <p:sp>
        <p:nvSpPr>
          <p:cNvPr id="3" name="Content Placeholder 2"/>
          <p:cNvSpPr>
            <a:spLocks noGrp="1"/>
          </p:cNvSpPr>
          <p:nvPr>
            <p:ph sz="quarter" idx="1"/>
          </p:nvPr>
        </p:nvSpPr>
        <p:spPr>
          <a:xfrm>
            <a:off x="304800" y="838200"/>
            <a:ext cx="8382000" cy="5635752"/>
          </a:xfrm>
        </p:spPr>
        <p:txBody>
          <a:bodyPr>
            <a:normAutofit/>
          </a:bodyPr>
          <a:lstStyle/>
          <a:p>
            <a:r>
              <a:rPr lang="en-US" sz="2000" dirty="0"/>
              <a:t>This approach to updating component state in forms.</a:t>
            </a:r>
          </a:p>
          <a:p>
            <a:r>
              <a:rPr lang="en-US" sz="2000" dirty="0"/>
              <a:t>tightly controlling how updates occur by using events and event handlers to update state.</a:t>
            </a:r>
          </a:p>
          <a:p>
            <a:r>
              <a:rPr lang="en-US" sz="2000" dirty="0"/>
              <a:t>is probably the more common way to handle forms in React.</a:t>
            </a:r>
          </a:p>
          <a:p>
            <a:r>
              <a:rPr lang="en-US" sz="2000" dirty="0"/>
              <a:t>Components that are designed with this process in mind are generally known as </a:t>
            </a:r>
            <a:r>
              <a:rPr lang="en-US" sz="2000" i="1" dirty="0"/>
              <a:t>controlled components.</a:t>
            </a:r>
          </a:p>
          <a:p>
            <a:r>
              <a:rPr lang="en-US" sz="2000" dirty="0"/>
              <a:t>That’s because we tightly control the component and how state is changed.</a:t>
            </a:r>
          </a:p>
          <a:p>
            <a:r>
              <a:rPr lang="en-US" sz="2000" dirty="0"/>
              <a:t>But there’s another way of designing components that use forms, known as </a:t>
            </a:r>
            <a:r>
              <a:rPr lang="en-US" sz="2000" i="1" dirty="0"/>
              <a:t>uncontrolled components.</a:t>
            </a:r>
            <a:endParaRPr lang="en-US" sz="2000"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a:blip r:embed="rId2"/>
          <a:srcRect/>
          <a:stretch>
            <a:fillRect/>
          </a:stretch>
        </p:blipFill>
        <p:spPr bwMode="auto">
          <a:xfrm>
            <a:off x="2428874" y="0"/>
            <a:ext cx="4505325" cy="6620313"/>
          </a:xfrm>
          <a:prstGeom prst="rect">
            <a:avLst/>
          </a:prstGeom>
          <a:noFill/>
          <a:ln w="9525">
            <a:noFill/>
            <a:miter lim="800000"/>
            <a:headEnd/>
            <a:tailEnd/>
          </a:ln>
          <a:effec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dirty="0"/>
              <a:t>In an uncontrolled component, rather than use a value property to set data, the component maintains its own internal state.</a:t>
            </a:r>
          </a:p>
          <a:p>
            <a:r>
              <a:rPr lang="en-US" sz="2000" dirty="0"/>
              <a:t>You can still listen for updates to the input using an event handler.</a:t>
            </a:r>
          </a:p>
          <a:p>
            <a:r>
              <a:rPr lang="en-US" sz="2000" dirty="0"/>
              <a:t>but you’ll no longer manage the state of the input</a:t>
            </a:r>
          </a:p>
          <a:p>
            <a:r>
              <a:rPr lang="en-US" sz="2000" dirty="0"/>
              <a:t>shows an example of using an uncontrolled component approach</a:t>
            </a:r>
          </a:p>
          <a:p>
            <a:endParaRPr lang="en-US" sz="2000" dirty="0"/>
          </a:p>
          <a:p>
            <a:r>
              <a:rPr lang="en-US" sz="2000" dirty="0"/>
              <a:t>See the example in next page.</a:t>
            </a:r>
          </a:p>
          <a:p>
            <a:endParaRPr lang="en-US" sz="2000" dirty="0"/>
          </a:p>
          <a:p>
            <a:r>
              <a:rPr lang="en-US" sz="2000" i="1" dirty="0"/>
              <a:t>1 Your handlers are the same as before, but the effect that changing </a:t>
            </a:r>
            <a:r>
              <a:rPr lang="en-US" sz="2000" dirty="0"/>
              <a:t>state has won’t be the same.</a:t>
            </a:r>
          </a:p>
          <a:p>
            <a:r>
              <a:rPr lang="en-US" sz="2000" i="1" dirty="0"/>
              <a:t>2 As noted, there’s now no value element that will listen to the </a:t>
            </a:r>
            <a:r>
              <a:rPr lang="en-US" sz="2000" dirty="0"/>
              <a:t>component state.</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sz="quarter" idx="1"/>
          </p:nvPr>
        </p:nvPicPr>
        <p:blipFill>
          <a:blip r:embed="rId2"/>
          <a:srcRect/>
          <a:stretch>
            <a:fillRect/>
          </a:stretch>
        </p:blipFill>
        <p:spPr bwMode="auto">
          <a:xfrm>
            <a:off x="1969124" y="1"/>
            <a:ext cx="4865064" cy="6553200"/>
          </a:xfrm>
          <a:prstGeom prst="rect">
            <a:avLst/>
          </a:prstGeom>
          <a:noFill/>
          <a:ln w="9525">
            <a:noFill/>
            <a:miter lim="800000"/>
            <a:headEnd/>
            <a:tailEnd/>
          </a:ln>
          <a:effec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487362"/>
          </a:xfrm>
        </p:spPr>
        <p:txBody>
          <a:bodyPr>
            <a:normAutofit fontScale="90000"/>
          </a:bodyPr>
          <a:lstStyle/>
          <a:p>
            <a:pPr algn="r"/>
            <a:r>
              <a:rPr lang="en-US" dirty="0"/>
              <a:t>Form validation and sanitization</a:t>
            </a:r>
          </a:p>
        </p:txBody>
      </p:sp>
      <p:sp>
        <p:nvSpPr>
          <p:cNvPr id="3" name="Content Placeholder 2"/>
          <p:cNvSpPr>
            <a:spLocks noGrp="1"/>
          </p:cNvSpPr>
          <p:nvPr>
            <p:ph sz="quarter" idx="1"/>
          </p:nvPr>
        </p:nvSpPr>
        <p:spPr>
          <a:xfrm>
            <a:off x="457200" y="762000"/>
            <a:ext cx="8153400" cy="5711952"/>
          </a:xfrm>
        </p:spPr>
        <p:txBody>
          <a:bodyPr>
            <a:normAutofit fontScale="92500" lnSpcReduction="10000"/>
          </a:bodyPr>
          <a:lstStyle/>
          <a:p>
            <a:r>
              <a:rPr lang="en-US" sz="2000" dirty="0"/>
              <a:t>One important part of using forms to record and store user input is letting users know, when they’re violating any validation rules you’ve set up and when they’re doing anything to provide data that doesn’t satisfy your application.</a:t>
            </a:r>
          </a:p>
          <a:p>
            <a:r>
              <a:rPr lang="en-US" sz="2000" dirty="0"/>
              <a:t>Hopefully, the server applications that receive data from your client-side application will have strict data validation and sanitization procedures in place .</a:t>
            </a:r>
          </a:p>
          <a:p>
            <a:r>
              <a:rPr lang="en-US" sz="2000" dirty="0"/>
              <a:t>As we’ve seen so far, using forms to update component state involves state, props, and component methods, like much else in React.</a:t>
            </a:r>
          </a:p>
          <a:p>
            <a:r>
              <a:rPr lang="en-US" sz="2000" dirty="0"/>
              <a:t>To add validation and sanitization to your component, you need to hook into the update process.</a:t>
            </a:r>
          </a:p>
          <a:p>
            <a:r>
              <a:rPr lang="en-US" sz="2000" dirty="0"/>
              <a:t>To that end, you’ll be writing general purpose validation and sanitization functions that could be used anywhere you can use JavaScript and probably in most other frontend frameworks.</a:t>
            </a:r>
          </a:p>
          <a:p>
            <a:r>
              <a:rPr lang="en-US" sz="2000" dirty="0"/>
              <a:t>Fortunately, the </a:t>
            </a:r>
            <a:r>
              <a:rPr lang="en-US" sz="2000" dirty="0" err="1"/>
              <a:t>CreatePost</a:t>
            </a:r>
            <a:r>
              <a:rPr lang="en-US" sz="2000" dirty="0"/>
              <a:t> component you’re creating doesn’t require extensive validation.</a:t>
            </a:r>
          </a:p>
          <a:p>
            <a:r>
              <a:rPr lang="en-US" sz="2000" dirty="0"/>
              <a:t>You only need to check for a maximum length and do some additional validation so the component won’t submit empty posts to the API server.</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52400"/>
            <a:ext cx="8153400" cy="6321552"/>
          </a:xfrm>
        </p:spPr>
        <p:txBody>
          <a:bodyPr>
            <a:normAutofit/>
          </a:bodyPr>
          <a:lstStyle/>
          <a:p>
            <a:r>
              <a:rPr lang="en-US" sz="2000" dirty="0"/>
              <a:t>We’re using a simple server setup for the purposes of learning and local development.</a:t>
            </a:r>
          </a:p>
          <a:p>
            <a:r>
              <a:rPr lang="en-US" sz="2000" dirty="0"/>
              <a:t>so it will accept most payloads without doing much validation.</a:t>
            </a:r>
          </a:p>
          <a:p>
            <a:r>
              <a:rPr lang="en-US" sz="2000" dirty="0"/>
              <a:t>Writing applications on the server is another domain outside the scope of this book.</a:t>
            </a:r>
          </a:p>
          <a:p>
            <a:r>
              <a:rPr lang="en-US" sz="2000" dirty="0"/>
              <a:t>so I’ll only focus on validation and sanitization on the browser.</a:t>
            </a:r>
          </a:p>
          <a:p>
            <a:r>
              <a:rPr lang="en-US" sz="2000" dirty="0"/>
              <a:t>You need to ask yourself a few questions when setting up validation for forms and inputs in your applications:</a:t>
            </a:r>
          </a:p>
          <a:p>
            <a:r>
              <a:rPr lang="en-US" sz="2000" dirty="0"/>
              <a:t>What are the data requirements for the application?</a:t>
            </a:r>
          </a:p>
          <a:p>
            <a:r>
              <a:rPr lang="en-US" sz="2000" dirty="0"/>
              <a:t>Based on these constraints, how can you help your users provide meaningful data?</a:t>
            </a:r>
          </a:p>
          <a:p>
            <a:r>
              <a:rPr lang="en-US" sz="2000" dirty="0"/>
              <a:t>Are there ways you can eliminate inconsistencies in data that users provide?</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sz="quarter" idx="1"/>
          </p:nvPr>
        </p:nvPicPr>
        <p:blipFill>
          <a:blip r:embed="rId2"/>
          <a:srcRect/>
          <a:stretch>
            <a:fillRect/>
          </a:stretch>
        </p:blipFill>
        <p:spPr bwMode="auto">
          <a:xfrm>
            <a:off x="1828800" y="22024"/>
            <a:ext cx="5486400" cy="6658377"/>
          </a:xfrm>
          <a:prstGeom prst="rect">
            <a:avLst/>
          </a:prstGeom>
          <a:noFill/>
          <a:ln w="9525">
            <a:noFill/>
            <a:miter lim="800000"/>
            <a:headEnd/>
            <a:tailEnd/>
          </a:ln>
          <a:effec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305800" cy="6245352"/>
          </a:xfrm>
        </p:spPr>
        <p:txBody>
          <a:bodyPr>
            <a:normAutofit lnSpcReduction="10000"/>
          </a:bodyPr>
          <a:lstStyle/>
          <a:p>
            <a:endParaRPr lang="en-US" sz="2000" i="1" dirty="0"/>
          </a:p>
          <a:p>
            <a:endParaRPr lang="en-US" sz="2000" i="1" dirty="0"/>
          </a:p>
          <a:p>
            <a:endParaRPr lang="en-US" sz="2000" i="1" dirty="0"/>
          </a:p>
          <a:p>
            <a:endParaRPr lang="en-US" sz="2000" i="1" dirty="0"/>
          </a:p>
          <a:p>
            <a:endParaRPr lang="en-US" sz="2000" i="1" dirty="0"/>
          </a:p>
          <a:p>
            <a:endParaRPr lang="en-US" sz="2000" i="1" dirty="0"/>
          </a:p>
          <a:p>
            <a:endParaRPr lang="en-US" sz="2000" i="1" dirty="0"/>
          </a:p>
          <a:p>
            <a:endParaRPr lang="en-US" sz="2000" i="1" dirty="0"/>
          </a:p>
          <a:p>
            <a:endParaRPr lang="en-US" sz="2000" i="1" dirty="0"/>
          </a:p>
          <a:p>
            <a:endParaRPr lang="en-US" sz="2000" i="1" dirty="0"/>
          </a:p>
          <a:p>
            <a:r>
              <a:rPr lang="en-US" sz="2000" i="1" dirty="0"/>
              <a:t>1 Create a simple valid property in local component state</a:t>
            </a:r>
          </a:p>
          <a:p>
            <a:r>
              <a:rPr lang="en-US" sz="2000" i="1" dirty="0"/>
              <a:t>2 Determine validity of post by setting max length here—280 </a:t>
            </a:r>
            <a:r>
              <a:rPr lang="en-US" sz="2000" dirty="0"/>
              <a:t>demonstrates usage, but users sometimes want posts to be long</a:t>
            </a:r>
          </a:p>
          <a:p>
            <a:r>
              <a:rPr lang="en-US" sz="2000" i="1" dirty="0"/>
              <a:t>3 Create a new post object.</a:t>
            </a:r>
          </a:p>
          <a:p>
            <a:r>
              <a:rPr lang="en-US" sz="2000" dirty="0"/>
              <a:t>We’ve worked on answering the first two questions (data constraints and validation).</a:t>
            </a:r>
          </a:p>
          <a:p>
            <a:r>
              <a:rPr lang="en-US" sz="2000" dirty="0"/>
              <a:t>Now we can approach the final aspect: eliminating data  inconsistencies with </a:t>
            </a:r>
          </a:p>
        </p:txBody>
      </p:sp>
      <p:pic>
        <p:nvPicPr>
          <p:cNvPr id="4" name="Picture 3" descr="Capture.JPG"/>
          <p:cNvPicPr>
            <a:picLocks noChangeAspect="1"/>
          </p:cNvPicPr>
          <p:nvPr/>
        </p:nvPicPr>
        <p:blipFill>
          <a:blip r:embed="rId2"/>
          <a:stretch>
            <a:fillRect/>
          </a:stretch>
        </p:blipFill>
        <p:spPr>
          <a:xfrm>
            <a:off x="990600" y="158989"/>
            <a:ext cx="4801756" cy="3422411"/>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8229600" cy="457200"/>
          </a:xfrm>
        </p:spPr>
        <p:txBody>
          <a:bodyPr>
            <a:normAutofit fontScale="90000"/>
          </a:bodyPr>
          <a:lstStyle/>
          <a:p>
            <a:pPr algn="r"/>
            <a:r>
              <a:rPr lang="en-US" dirty="0"/>
              <a:t>CREATING NEW POSTS</a:t>
            </a:r>
          </a:p>
        </p:txBody>
      </p:sp>
      <p:sp>
        <p:nvSpPr>
          <p:cNvPr id="3" name="Content Placeholder 2"/>
          <p:cNvSpPr>
            <a:spLocks noGrp="1"/>
          </p:cNvSpPr>
          <p:nvPr>
            <p:ph sz="quarter" idx="1"/>
          </p:nvPr>
        </p:nvSpPr>
        <p:spPr>
          <a:xfrm>
            <a:off x="304800" y="838200"/>
            <a:ext cx="8382000" cy="5635752"/>
          </a:xfrm>
        </p:spPr>
        <p:txBody>
          <a:bodyPr>
            <a:normAutofit fontScale="85000" lnSpcReduction="20000"/>
          </a:bodyPr>
          <a:lstStyle/>
          <a:p>
            <a:r>
              <a:rPr lang="en-US" dirty="0"/>
              <a:t>Now that you’re performing some basic validation and sanitization of posts, you’ll want to create them by sending them to the server.</a:t>
            </a:r>
          </a:p>
          <a:p>
            <a:r>
              <a:rPr lang="en-US" dirty="0"/>
              <a:t>We’re going to introduce slightly greater complexity to achieve this, so we’ll go over each step briefly and then look at an illustration of what the process will look like all put together.</a:t>
            </a:r>
          </a:p>
          <a:p>
            <a:r>
              <a:rPr lang="en-US" dirty="0"/>
              <a:t>To send your post up to the API, you’ll need to do the following things </a:t>
            </a:r>
          </a:p>
          <a:p>
            <a:r>
              <a:rPr lang="en-US" dirty="0"/>
              <a:t>you’ll need to do the following to send the data up to your API.</a:t>
            </a:r>
          </a:p>
          <a:p>
            <a:r>
              <a:rPr lang="en-US" dirty="0"/>
              <a:t>1. Capture the user input to be used as the post, updating state and performing the data checking logic you’ve implemented so far.</a:t>
            </a:r>
          </a:p>
          <a:p>
            <a:r>
              <a:rPr lang="en-US" dirty="0"/>
              <a:t>2. Call an event handler function passed from the parent component (the main App component in this case) as a prop and give the post data to it.</a:t>
            </a:r>
          </a:p>
          <a:p>
            <a:r>
              <a:rPr lang="en-US" dirty="0"/>
              <a:t>3. Reset the </a:t>
            </a:r>
            <a:r>
              <a:rPr lang="en-US" dirty="0" err="1"/>
              <a:t>CreatePost</a:t>
            </a:r>
            <a:r>
              <a:rPr lang="en-US" dirty="0"/>
              <a:t> component’s state.</a:t>
            </a:r>
          </a:p>
          <a:p>
            <a:r>
              <a:rPr lang="en-US" dirty="0"/>
              <a:t>4. In the parent component, use the data passed from the </a:t>
            </a:r>
            <a:r>
              <a:rPr lang="en-US" dirty="0" err="1"/>
              <a:t>CreatePost</a:t>
            </a:r>
            <a:r>
              <a:rPr lang="en-US" dirty="0"/>
              <a:t> child component to perform an HTTP POST to the server.</a:t>
            </a:r>
          </a:p>
          <a:p>
            <a:r>
              <a:rPr lang="en-US" dirty="0"/>
              <a:t>5. Update the local component state with the new post you receive from the server.</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304800"/>
            <a:ext cx="8305800" cy="6169152"/>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2000" dirty="0"/>
          </a:p>
          <a:p>
            <a:endParaRPr lang="en-US" sz="2000" dirty="0"/>
          </a:p>
          <a:p>
            <a:r>
              <a:rPr lang="en-US" sz="2000" dirty="0"/>
              <a:t>You’ll start by adding a function that will handle post submission in the parent component (App.js).</a:t>
            </a:r>
          </a:p>
          <a:p>
            <a:r>
              <a:rPr lang="en-US" sz="2000" dirty="0"/>
              <a:t>There are several parts to this function, so you’ll add them one at a time and we’ll go through each</a:t>
            </a:r>
          </a:p>
          <a:p>
            <a:endParaRPr lang="en-US" dirty="0"/>
          </a:p>
        </p:txBody>
      </p:sp>
      <p:pic>
        <p:nvPicPr>
          <p:cNvPr id="6" name="Picture 5" descr="Capture.JPG"/>
          <p:cNvPicPr>
            <a:picLocks noChangeAspect="1"/>
          </p:cNvPicPr>
          <p:nvPr/>
        </p:nvPicPr>
        <p:blipFill>
          <a:blip r:embed="rId2"/>
          <a:stretch>
            <a:fillRect/>
          </a:stretch>
        </p:blipFill>
        <p:spPr>
          <a:xfrm>
            <a:off x="304800" y="152400"/>
            <a:ext cx="8442496" cy="44958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a:blip r:embed="rId2"/>
          <a:srcRect/>
          <a:stretch>
            <a:fillRect/>
          </a:stretch>
        </p:blipFill>
        <p:spPr bwMode="auto">
          <a:xfrm>
            <a:off x="1143000" y="168729"/>
            <a:ext cx="6705600" cy="6460671"/>
          </a:xfrm>
          <a:prstGeom prst="rect">
            <a:avLst/>
          </a:prstGeom>
          <a:noFill/>
          <a:ln w="9525">
            <a:noFill/>
            <a:miter lim="800000"/>
            <a:headEnd/>
            <a:tailEnd/>
          </a:ln>
          <a:effec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305800" cy="6245352"/>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i="1" dirty="0"/>
          </a:p>
          <a:p>
            <a:r>
              <a:rPr lang="en-US" sz="2000" i="1" dirty="0"/>
              <a:t>1 Import the Letters API module.</a:t>
            </a:r>
          </a:p>
          <a:p>
            <a:r>
              <a:rPr lang="en-US" sz="2000" i="1" dirty="0"/>
              <a:t>2 </a:t>
            </a:r>
            <a:r>
              <a:rPr lang="en-US" sz="2000" i="1" dirty="0" err="1"/>
              <a:t>Concat</a:t>
            </a:r>
            <a:r>
              <a:rPr lang="en-US" sz="2000" i="1" dirty="0"/>
              <a:t> the new post and make sure posts are sorted.</a:t>
            </a:r>
          </a:p>
          <a:p>
            <a:r>
              <a:rPr lang="en-US" sz="2000" dirty="0"/>
              <a:t>You’ve set up the </a:t>
            </a:r>
            <a:r>
              <a:rPr lang="en-US" sz="2000" dirty="0" err="1"/>
              <a:t>postcreation</a:t>
            </a:r>
            <a:r>
              <a:rPr lang="en-US" sz="2000" dirty="0"/>
              <a:t> handler function in the parent component, but it won’t do anything at this point because nothing ever calls it.</a:t>
            </a:r>
          </a:p>
          <a:p>
            <a:r>
              <a:rPr lang="en-US" sz="2000" dirty="0"/>
              <a:t>That’s because you need to give it to its child component</a:t>
            </a:r>
          </a:p>
          <a:p>
            <a:r>
              <a:rPr lang="en-US" sz="2000" dirty="0"/>
              <a:t>Remember how you can pass data from parent to child as props? You can pass functions, too.</a:t>
            </a:r>
          </a:p>
          <a:p>
            <a:endParaRPr lang="en-US" sz="2000" dirty="0"/>
          </a:p>
          <a:p>
            <a:endParaRPr lang="en-US" dirty="0"/>
          </a:p>
        </p:txBody>
      </p:sp>
      <p:pic>
        <p:nvPicPr>
          <p:cNvPr id="4" name="Picture 3" descr="Capture.JPG"/>
          <p:cNvPicPr>
            <a:picLocks noChangeAspect="1"/>
          </p:cNvPicPr>
          <p:nvPr/>
        </p:nvPicPr>
        <p:blipFill>
          <a:blip r:embed="rId2"/>
          <a:stretch>
            <a:fillRect/>
          </a:stretch>
        </p:blipFill>
        <p:spPr>
          <a:xfrm>
            <a:off x="1066800" y="0"/>
            <a:ext cx="5715000" cy="3330898"/>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305800" cy="6245352"/>
          </a:xfrm>
        </p:spPr>
        <p:txBody>
          <a:bodyPr>
            <a:normAutofit/>
          </a:bodyPr>
          <a:lstStyle/>
          <a:p>
            <a:r>
              <a:rPr lang="en-US" sz="2000" dirty="0"/>
              <a:t>That’s crucial because it allows components to cooperate and work together.</a:t>
            </a:r>
          </a:p>
          <a:p>
            <a:r>
              <a:rPr lang="en-US" sz="2000" dirty="0"/>
              <a:t>Even though components can interact, they’re not so intertwined or coupled that you could never move them around.</a:t>
            </a:r>
          </a:p>
          <a:p>
            <a:r>
              <a:rPr lang="en-US" sz="2000" dirty="0"/>
              <a:t>the </a:t>
            </a:r>
            <a:r>
              <a:rPr lang="en-US" sz="2000" dirty="0" err="1"/>
              <a:t>CreatePost</a:t>
            </a:r>
            <a:r>
              <a:rPr lang="en-US" sz="2000" dirty="0"/>
              <a:t> component could just as easily be moved to another part of the application and emit the same data to another handler.</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715962"/>
          </a:xfrm>
        </p:spPr>
        <p:txBody>
          <a:bodyPr>
            <a:normAutofit fontScale="90000"/>
          </a:bodyPr>
          <a:lstStyle/>
          <a:p>
            <a:pPr algn="r"/>
            <a:r>
              <a:rPr lang="en-US" dirty="0"/>
              <a:t>Integrating third-party libraries with React</a:t>
            </a:r>
          </a:p>
        </p:txBody>
      </p:sp>
      <p:sp>
        <p:nvSpPr>
          <p:cNvPr id="3" name="Content Placeholder 2"/>
          <p:cNvSpPr>
            <a:spLocks noGrp="1"/>
          </p:cNvSpPr>
          <p:nvPr>
            <p:ph sz="quarter" idx="1"/>
          </p:nvPr>
        </p:nvSpPr>
        <p:spPr>
          <a:xfrm>
            <a:off x="304800" y="990600"/>
            <a:ext cx="8382000" cy="5483352"/>
          </a:xfrm>
        </p:spPr>
        <p:txBody>
          <a:bodyPr/>
          <a:lstStyle/>
          <a:p>
            <a:r>
              <a:rPr lang="en-US" dirty="0"/>
              <a:t>you created a comment box component that allowed you to add comments.</a:t>
            </a:r>
          </a:p>
          <a:p>
            <a:r>
              <a:rPr lang="en-US" sz="2000" dirty="0"/>
              <a:t>It persisted these locally, only in memory—the moment you refresh the page, any comments you added are gone because they live and die with the state of the page at a given time</a:t>
            </a:r>
          </a:p>
          <a:p>
            <a:endParaRPr lang="en-US" sz="2000" dirty="0"/>
          </a:p>
        </p:txBody>
      </p:sp>
      <p:pic>
        <p:nvPicPr>
          <p:cNvPr id="4" name="Picture 3" descr="Capture.JPG"/>
          <p:cNvPicPr>
            <a:picLocks noChangeAspect="1"/>
          </p:cNvPicPr>
          <p:nvPr/>
        </p:nvPicPr>
        <p:blipFill>
          <a:blip r:embed="rId2"/>
          <a:stretch>
            <a:fillRect/>
          </a:stretch>
        </p:blipFill>
        <p:spPr>
          <a:xfrm>
            <a:off x="1066800" y="2895600"/>
            <a:ext cx="6096000" cy="3619500"/>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153400" cy="6245352"/>
          </a:xfrm>
        </p:spPr>
        <p:txBody>
          <a:bodyPr>
            <a:normAutofit/>
          </a:bodyPr>
          <a:lstStyle/>
          <a:p>
            <a:r>
              <a:rPr lang="en-US" sz="2000" i="1" dirty="0"/>
              <a:t>1 Use the Letters API to create the post.</a:t>
            </a:r>
          </a:p>
          <a:p>
            <a:r>
              <a:rPr lang="en-US" sz="2000" i="1" dirty="0"/>
              <a:t>2 Get the JSON response.</a:t>
            </a:r>
          </a:p>
          <a:p>
            <a:r>
              <a:rPr lang="en-US" sz="2000" i="1" dirty="0"/>
              <a:t>3 Using the new post, update state.</a:t>
            </a:r>
          </a:p>
          <a:p>
            <a:r>
              <a:rPr lang="en-US" sz="2000" i="1" dirty="0"/>
              <a:t>4 Make sure posts are sorted using </a:t>
            </a:r>
            <a:r>
              <a:rPr lang="en-US" sz="2000" i="1" dirty="0" err="1"/>
              <a:t>Lodash’s</a:t>
            </a:r>
            <a:r>
              <a:rPr lang="en-US" sz="2000" i="1" dirty="0"/>
              <a:t> </a:t>
            </a:r>
            <a:r>
              <a:rPr lang="en-US" sz="2000" i="1" dirty="0" err="1"/>
              <a:t>orderBy</a:t>
            </a:r>
            <a:r>
              <a:rPr lang="en-US" sz="2000" i="1" dirty="0"/>
              <a:t> method.</a:t>
            </a:r>
          </a:p>
          <a:p>
            <a:r>
              <a:rPr lang="en-US" sz="2000" i="1" dirty="0"/>
              <a:t>5 Set the error state, if any.</a:t>
            </a:r>
          </a:p>
          <a:p>
            <a:r>
              <a:rPr lang="en-US" sz="2000" dirty="0"/>
              <a:t>With that, you only have one last thing to do: invoke the post creation method inside the child component.</a:t>
            </a:r>
          </a:p>
          <a:p>
            <a:r>
              <a:rPr lang="en-US" sz="2000" dirty="0"/>
              <a:t>The following listing shows how to call the method passed as a prop inside the child component.</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a:blip r:embed="rId2"/>
          <a:srcRect/>
          <a:stretch>
            <a:fillRect/>
          </a:stretch>
        </p:blipFill>
        <p:spPr bwMode="auto">
          <a:xfrm>
            <a:off x="1295400" y="56773"/>
            <a:ext cx="6324600" cy="6508255"/>
          </a:xfrm>
          <a:prstGeom prst="rect">
            <a:avLst/>
          </a:prstGeom>
          <a:noFill/>
          <a:ln w="9525">
            <a:noFill/>
            <a:miter lim="800000"/>
            <a:headEnd/>
            <a:tailEnd/>
          </a:ln>
          <a:effec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305800" cy="6245352"/>
          </a:xfrm>
        </p:spPr>
        <p:txBody>
          <a:bodyPr/>
          <a:lstStyle/>
          <a:p>
            <a:r>
              <a:rPr lang="en-US" i="1" dirty="0"/>
              <a:t>1 Prevent default event and create an object to send to the parent </a:t>
            </a:r>
            <a:r>
              <a:rPr lang="en-US" dirty="0"/>
              <a:t>component</a:t>
            </a:r>
          </a:p>
          <a:p>
            <a:r>
              <a:rPr lang="en-US" i="1" dirty="0"/>
              <a:t>2 Make sure you have a callback function to work with.</a:t>
            </a:r>
          </a:p>
          <a:p>
            <a:r>
              <a:rPr lang="en-US" i="1" dirty="0"/>
              <a:t>3 Invoke </a:t>
            </a:r>
            <a:r>
              <a:rPr lang="en-US" i="1" dirty="0" err="1"/>
              <a:t>onSubmit</a:t>
            </a:r>
            <a:r>
              <a:rPr lang="en-US" i="1" dirty="0"/>
              <a:t> callback passed via props from the parent </a:t>
            </a:r>
            <a:r>
              <a:rPr lang="en-US" dirty="0"/>
              <a:t>component, passing in new post</a:t>
            </a:r>
          </a:p>
          <a:p>
            <a:r>
              <a:rPr lang="en-US" i="1" dirty="0"/>
              <a:t>4 Reset state to initial form so user has visual cue that post was </a:t>
            </a:r>
            <a:r>
              <a:rPr lang="en-US" dirty="0"/>
              <a:t>submitted.</a:t>
            </a:r>
          </a:p>
          <a:p>
            <a:r>
              <a:rPr lang="en-US" dirty="0"/>
              <a:t>Now, if you run the application in development mode using npm run dev, you should be able to add posts!.</a:t>
            </a:r>
          </a:p>
          <a:p>
            <a:r>
              <a:rPr lang="en-US" dirty="0"/>
              <a:t>They should appear in your feed right away, but if you refresh your page, you should still be able to see your added post.</a:t>
            </a:r>
          </a:p>
          <a:p>
            <a:endParaRPr lang="en-US"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pPr algn="r"/>
            <a:r>
              <a:rPr lang="en-US" sz="2400" dirty="0"/>
              <a:t>ENHANCING YOUR COMPONENT WITH MAPS</a:t>
            </a:r>
          </a:p>
        </p:txBody>
      </p:sp>
      <p:sp>
        <p:nvSpPr>
          <p:cNvPr id="3" name="Content Placeholder 2"/>
          <p:cNvSpPr>
            <a:spLocks noGrp="1"/>
          </p:cNvSpPr>
          <p:nvPr>
            <p:ph sz="quarter" idx="1"/>
          </p:nvPr>
        </p:nvSpPr>
        <p:spPr>
          <a:xfrm>
            <a:off x="457200" y="838200"/>
            <a:ext cx="8229600" cy="5635752"/>
          </a:xfrm>
        </p:spPr>
        <p:txBody>
          <a:bodyPr>
            <a:normAutofit/>
          </a:bodyPr>
          <a:lstStyle/>
          <a:p>
            <a:r>
              <a:rPr lang="en-US" sz="2000" dirty="0"/>
              <a:t>Now that you’ve added the ability to create posts to your app and send them to the server, you can move on to enhancing it a bit</a:t>
            </a:r>
          </a:p>
          <a:p>
            <a:endParaRPr lang="en-US" sz="2000" dirty="0"/>
          </a:p>
        </p:txBody>
      </p:sp>
      <p:pic>
        <p:nvPicPr>
          <p:cNvPr id="4" name="Picture 3" descr="Capture.JPG"/>
          <p:cNvPicPr>
            <a:picLocks noChangeAspect="1"/>
          </p:cNvPicPr>
          <p:nvPr/>
        </p:nvPicPr>
        <p:blipFill>
          <a:blip r:embed="rId2"/>
          <a:stretch>
            <a:fillRect/>
          </a:stretch>
        </p:blipFill>
        <p:spPr>
          <a:xfrm>
            <a:off x="1752600" y="1524000"/>
            <a:ext cx="5153025" cy="508635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04800"/>
            <a:ext cx="8153400" cy="6169152"/>
          </a:xfrm>
        </p:spPr>
        <p:txBody>
          <a:bodyPr>
            <a:normAutofit/>
          </a:bodyPr>
          <a:lstStyle/>
          <a:p>
            <a:r>
              <a:rPr lang="en-US" sz="2000" dirty="0"/>
              <a:t>that you’re going to use </a:t>
            </a:r>
            <a:r>
              <a:rPr lang="en-US" sz="2000" dirty="0" err="1"/>
              <a:t>Mapbox</a:t>
            </a:r>
            <a:r>
              <a:rPr lang="en-US" sz="2000" dirty="0"/>
              <a:t> to create your maps.</a:t>
            </a:r>
          </a:p>
          <a:p>
            <a:r>
              <a:rPr lang="en-US" sz="2000" dirty="0" err="1"/>
              <a:t>Mapbox</a:t>
            </a:r>
            <a:r>
              <a:rPr lang="en-US" sz="2000" dirty="0"/>
              <a:t> is a mapping and </a:t>
            </a:r>
            <a:r>
              <a:rPr lang="en-US" sz="2000" dirty="0" err="1"/>
              <a:t>geoservices</a:t>
            </a:r>
            <a:r>
              <a:rPr lang="en-US" sz="2000" dirty="0"/>
              <a:t> platform that provides an incredible variety of map and location-related services, do geographic search, add navigation, and more</a:t>
            </a:r>
          </a:p>
          <a:p>
            <a:r>
              <a:rPr lang="en-US" sz="2000" dirty="0"/>
              <a:t>You’ll need a way to display a location to the user both when they’re picking a location for a new post and when a post renders in their newsfeed.</a:t>
            </a:r>
          </a:p>
          <a:p>
            <a:r>
              <a:rPr lang="en-US" sz="2000" dirty="0"/>
              <a:t>We’re going to see how to create a component that will serve both purposes so you can reuse your code.</a:t>
            </a:r>
          </a:p>
          <a:p>
            <a:r>
              <a:rPr lang="en-US" sz="2000" dirty="0"/>
              <a:t>You may not always be able to do this because each place where a map is needed may have different demands.</a:t>
            </a:r>
          </a:p>
          <a:p>
            <a:r>
              <a:rPr lang="en-US" sz="2000" dirty="0"/>
              <a:t>But for this case, sharing the same component will work and will save you extra effort.</a:t>
            </a:r>
          </a:p>
          <a:p>
            <a:r>
              <a:rPr lang="en-US" sz="2000" dirty="0"/>
              <a:t>Start by creating a new file called </a:t>
            </a:r>
            <a:r>
              <a:rPr lang="en-US" sz="2000" dirty="0" err="1"/>
              <a:t>src</a:t>
            </a:r>
            <a:r>
              <a:rPr lang="en-US" sz="2000" dirty="0"/>
              <a:t>/components/map/DisplayMap.js. You’ll put both our  </a:t>
            </a:r>
            <a:r>
              <a:rPr lang="en-US" sz="2000" dirty="0" err="1"/>
              <a:t>maprelated</a:t>
            </a:r>
            <a:r>
              <a:rPr lang="en-US" sz="2000" dirty="0"/>
              <a:t> components in this directory.</a:t>
            </a:r>
          </a:p>
          <a:p>
            <a:r>
              <a:rPr lang="en-US" sz="2000" dirty="0"/>
              <a:t>Where’s the </a:t>
            </a:r>
            <a:r>
              <a:rPr lang="en-US" sz="2000" dirty="0" err="1"/>
              <a:t>Mapbox</a:t>
            </a:r>
            <a:r>
              <a:rPr lang="en-US" sz="2000" dirty="0"/>
              <a:t> library coming from? In most other cases, we’ve used libraries that we installed from npm.</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lnSpcReduction="10000"/>
          </a:bodyPr>
          <a:lstStyle/>
          <a:p>
            <a:r>
              <a:rPr lang="en-US" sz="2000" dirty="0"/>
              <a:t>If you look in the HTML template included with the source code (</a:t>
            </a:r>
            <a:r>
              <a:rPr lang="en-US" sz="2000" dirty="0" err="1"/>
              <a:t>src</a:t>
            </a:r>
            <a:r>
              <a:rPr lang="en-US" sz="2000" dirty="0"/>
              <a:t>/index.ejs), you’ll see a reference to the </a:t>
            </a:r>
            <a:r>
              <a:rPr lang="en-US" sz="2000" dirty="0" err="1"/>
              <a:t>Mapbox</a:t>
            </a:r>
            <a:r>
              <a:rPr lang="en-US" sz="2000" dirty="0"/>
              <a:t> JS library (mapbox.js):</a:t>
            </a:r>
          </a:p>
          <a:p>
            <a:r>
              <a:rPr lang="en-US" sz="2000" dirty="0"/>
              <a:t>&lt;script </a:t>
            </a:r>
            <a:r>
              <a:rPr lang="en-US" sz="2000" dirty="0" err="1"/>
              <a:t>src</a:t>
            </a:r>
            <a:r>
              <a:rPr lang="en-US" sz="2000" dirty="0"/>
              <a:t>=</a:t>
            </a:r>
            <a:r>
              <a:rPr lang="en-US" sz="2000" dirty="0">
                <a:hlinkClick r:id="rId2"/>
              </a:rPr>
              <a:t>https://api.mapbox.com/mapbox.js/v3.1.1/mapbox.js</a:t>
            </a:r>
            <a:r>
              <a:rPr lang="en-US" sz="2000" dirty="0"/>
              <a:t>&gt;&lt;/script&gt;.</a:t>
            </a:r>
          </a:p>
          <a:p>
            <a:r>
              <a:rPr lang="en-US" sz="2000" dirty="0"/>
              <a:t>This will give your React app the ability to work with the </a:t>
            </a:r>
            <a:r>
              <a:rPr lang="en-US" sz="2000" dirty="0" err="1"/>
              <a:t>Mapbox</a:t>
            </a:r>
            <a:r>
              <a:rPr lang="en-US" sz="2000" dirty="0"/>
              <a:t> JS SDK, Note that the </a:t>
            </a:r>
            <a:r>
              <a:rPr lang="en-US" sz="2000" dirty="0" err="1"/>
              <a:t>Mapbox</a:t>
            </a:r>
            <a:r>
              <a:rPr lang="en-US" sz="2000" dirty="0"/>
              <a:t> JS SDK requires a </a:t>
            </a:r>
            <a:r>
              <a:rPr lang="en-US" sz="2000" dirty="0" err="1"/>
              <a:t>Mapbox</a:t>
            </a:r>
            <a:r>
              <a:rPr lang="en-US" sz="2000" dirty="0"/>
              <a:t> token to work. </a:t>
            </a:r>
          </a:p>
          <a:p>
            <a:r>
              <a:rPr lang="en-US" sz="2000" dirty="0"/>
              <a:t>I’ve included a public token in the application source code for Letters Social so you don’t need a </a:t>
            </a:r>
            <a:r>
              <a:rPr lang="en-US" sz="2000" dirty="0" err="1"/>
              <a:t>Mapbox</a:t>
            </a:r>
            <a:r>
              <a:rPr lang="en-US" sz="2000" dirty="0"/>
              <a:t> account.</a:t>
            </a:r>
          </a:p>
          <a:p>
            <a:r>
              <a:rPr lang="en-US" sz="2000" dirty="0"/>
              <a:t>There are often situations when you’re working on a project or feature that requires you to integrate React with a </a:t>
            </a:r>
            <a:r>
              <a:rPr lang="en-US" sz="2000" dirty="0" err="1"/>
              <a:t>nonReact</a:t>
            </a:r>
            <a:r>
              <a:rPr lang="en-US" sz="2000" dirty="0"/>
              <a:t> library.</a:t>
            </a:r>
          </a:p>
          <a:p>
            <a:r>
              <a:rPr lang="en-US" sz="2000" dirty="0"/>
              <a:t>Given how React DOM manages the DOM for you, you may wonder if this is something you can even do.	</a:t>
            </a:r>
          </a:p>
          <a:p>
            <a:r>
              <a:rPr lang="en-US" sz="2000" dirty="0"/>
              <a:t>A </a:t>
            </a:r>
            <a:r>
              <a:rPr lang="en-US" sz="2000" i="1" dirty="0"/>
              <a:t>ref is React’s way of giving you access to the </a:t>
            </a:r>
            <a:r>
              <a:rPr lang="en-US" sz="2000" dirty="0"/>
              <a:t>underlying DOM node. Refs can be useful in React, but you shouldn’t overuse them</a:t>
            </a:r>
          </a:p>
          <a:p>
            <a:r>
              <a:rPr lang="en-US" sz="2000" dirty="0"/>
              <a:t>We still want to use state and props as the primary means for making our apps interactive and for working with data.</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lnSpcReduction="10000"/>
          </a:bodyPr>
          <a:lstStyle/>
          <a:p>
            <a:r>
              <a:rPr lang="en-US" sz="2000" dirty="0"/>
              <a:t>But there are good cases where refs are useful, including the following:</a:t>
            </a:r>
          </a:p>
          <a:p>
            <a:r>
              <a:rPr lang="en-US" sz="2000" dirty="0"/>
              <a:t>To manage focus and imperatively interact with media elements like &lt;video&gt;</a:t>
            </a:r>
          </a:p>
          <a:p>
            <a:r>
              <a:rPr lang="en-US" sz="2000" dirty="0"/>
              <a:t>To imperatively trigger animations.</a:t>
            </a:r>
          </a:p>
          <a:p>
            <a:r>
              <a:rPr lang="en-US" sz="2000" dirty="0"/>
              <a:t>To interact with third-party libraries that use the DOM outside of React (this is our use case) </a:t>
            </a:r>
          </a:p>
          <a:p>
            <a:r>
              <a:rPr lang="en-US" sz="2000" dirty="0"/>
              <a:t>In past versions, you would add a string attribute to React elements (&lt;div ref="</a:t>
            </a:r>
            <a:r>
              <a:rPr lang="en-US" sz="2000" dirty="0" err="1"/>
              <a:t>myref</a:t>
            </a:r>
            <a:r>
              <a:rPr lang="en-US" sz="2000" dirty="0"/>
              <a:t>"&gt;&lt;/div&gt;),</a:t>
            </a:r>
          </a:p>
          <a:p>
            <a:r>
              <a:rPr lang="en-US" sz="2000" dirty="0"/>
              <a:t>but the new approach is to use an inline callback, like so.</a:t>
            </a:r>
          </a:p>
          <a:p>
            <a:r>
              <a:rPr lang="en-US" sz="2000" dirty="0"/>
              <a:t>&lt;div ref={ref =&gt; { </a:t>
            </a:r>
            <a:r>
              <a:rPr lang="en-US" sz="2000" dirty="0" err="1"/>
              <a:t>this.MyNode</a:t>
            </a:r>
            <a:r>
              <a:rPr lang="en-US" sz="2000" dirty="0"/>
              <a:t> = ref; } }&gt;&lt;/div&gt;</a:t>
            </a:r>
          </a:p>
          <a:p>
            <a:r>
              <a:rPr lang="en-US" sz="2000" dirty="0"/>
              <a:t>You can interact with it in the ref callback function,</a:t>
            </a:r>
          </a:p>
          <a:p>
            <a:r>
              <a:rPr lang="en-US" sz="2000" dirty="0"/>
              <a:t>but most of the time you’ll want to store the reference on your component class so it’s available elsewhere.</a:t>
            </a:r>
          </a:p>
          <a:p>
            <a:r>
              <a:rPr lang="en-US" sz="2000" dirty="0"/>
              <a:t>I should note a few things.</a:t>
            </a:r>
          </a:p>
          <a:p>
            <a:r>
              <a:rPr lang="en-US" sz="2000" dirty="0"/>
              <a:t>You can’t use refs in React on a stateless functional component from the outside because that component doesn’t have a backing instance.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152400"/>
            <a:ext cx="8458200" cy="6321552"/>
          </a:xfrm>
        </p:spPr>
        <p:txBody>
          <a:bodyPr/>
          <a:lstStyle/>
          <a:p>
            <a:r>
              <a:rPr lang="en-US" dirty="0"/>
              <a:t>How should you get started building this?</a:t>
            </a:r>
          </a:p>
          <a:p>
            <a:r>
              <a:rPr lang="en-US" dirty="0"/>
              <a:t>begin with understanding the data your application needs and then seeing how you can turn that into components.</a:t>
            </a:r>
          </a:p>
          <a:p>
            <a:r>
              <a:rPr lang="en-US" dirty="0"/>
              <a:t>How should you translate the mockup into components?</a:t>
            </a:r>
          </a:p>
          <a:p>
            <a:r>
              <a:rPr lang="en-US" dirty="0"/>
              <a:t>You could just dive in and start trying to create components without knowing anything about React.</a:t>
            </a:r>
          </a:p>
          <a:p>
            <a:r>
              <a:rPr lang="en-US" dirty="0"/>
              <a:t>but without understanding how they work or what purpose they’d serve.</a:t>
            </a:r>
          </a:p>
          <a:p>
            <a:r>
              <a:rPr lang="en-US" dirty="0"/>
              <a:t>We’ll do some planning in the next few sections so you have a better idea about how to structure and design your comment box.</a:t>
            </a:r>
          </a:p>
          <a:p>
            <a:endParaRPr lang="en-US" dirty="0"/>
          </a:p>
          <a:p>
            <a:endParaRPr lang="en-US"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304800"/>
            <a:ext cx="8305800" cy="6169152"/>
          </a:xfrm>
        </p:spPr>
        <p:txBody>
          <a:bodyPr>
            <a:normAutofit lnSpcReduction="10000"/>
          </a:bodyPr>
          <a:lstStyle/>
          <a:p>
            <a:r>
              <a:rPr lang="en-US" sz="2000" dirty="0"/>
              <a:t>For example, this won’t work:</a:t>
            </a:r>
          </a:p>
          <a:p>
            <a:r>
              <a:rPr lang="en-US" sz="2000" dirty="0"/>
              <a:t>&lt;</a:t>
            </a:r>
            <a:r>
              <a:rPr lang="en-US" sz="2000" dirty="0" err="1"/>
              <a:t>ACoolFunctionalComponent</a:t>
            </a:r>
            <a:r>
              <a:rPr lang="en-US" sz="2000" dirty="0"/>
              <a:t> ref={ref =&gt; { this.ref = ref; } } /&gt;.</a:t>
            </a:r>
          </a:p>
          <a:p>
            <a:r>
              <a:rPr lang="en-US" sz="2000" dirty="0"/>
              <a:t>But if the component is a class, you get a ref to the component because it does have a backing instance.</a:t>
            </a:r>
          </a:p>
          <a:p>
            <a:r>
              <a:rPr lang="en-US" sz="2000" dirty="0"/>
              <a:t>You can also pass refs as props to components that consume them.</a:t>
            </a:r>
          </a:p>
          <a:p>
            <a:r>
              <a:rPr lang="en-US" sz="2000" dirty="0"/>
              <a:t>Most of the time, you’ll only want to use refs when you need direct access to a DOM node.</a:t>
            </a:r>
          </a:p>
          <a:p>
            <a:r>
              <a:rPr lang="en-US" sz="2000" dirty="0"/>
              <a:t>so this use case probably won’t come up often unless you’re building a library that needs refs to work.</a:t>
            </a:r>
          </a:p>
          <a:p>
            <a:r>
              <a:rPr lang="en-US" sz="2000" dirty="0"/>
              <a:t>You’re going to use refs to interact with the </a:t>
            </a:r>
            <a:r>
              <a:rPr lang="en-US" sz="2000" dirty="0" err="1"/>
              <a:t>Mapbox</a:t>
            </a:r>
            <a:r>
              <a:rPr lang="en-US" sz="2000" dirty="0"/>
              <a:t> JavaScript SDK.</a:t>
            </a:r>
          </a:p>
          <a:p>
            <a:r>
              <a:rPr lang="en-US" sz="2000" dirty="0" err="1"/>
              <a:t>Mapbox’s</a:t>
            </a:r>
            <a:r>
              <a:rPr lang="en-US" sz="2000" dirty="0"/>
              <a:t> library handles creating a map for you and setting up lots of things like event handlers, UI controls, and more on the map.</a:t>
            </a:r>
          </a:p>
          <a:p>
            <a:r>
              <a:rPr lang="en-US" sz="2000" dirty="0"/>
              <a:t>Its map API requires using either a DOM element reference or an ID to search the DOM for.</a:t>
            </a:r>
          </a:p>
          <a:p>
            <a:r>
              <a:rPr lang="en-US" sz="2000" dirty="0"/>
              <a:t>Its map API requires using either a DOM element reference or an ID to search the DOM for</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305800" cy="6245352"/>
          </a:xfrm>
        </p:spPr>
        <p:txBody>
          <a:bodyPr>
            <a:normAutofit/>
          </a:bodyPr>
          <a:lstStyle/>
          <a:p>
            <a:endParaRPr lang="en-US" sz="2000" i="1" dirty="0"/>
          </a:p>
          <a:p>
            <a:endParaRPr lang="en-US" sz="2000" i="1" dirty="0"/>
          </a:p>
          <a:p>
            <a:endParaRPr lang="en-US" sz="2000" i="1" dirty="0"/>
          </a:p>
          <a:p>
            <a:endParaRPr lang="en-US" sz="2000" i="1" dirty="0"/>
          </a:p>
          <a:p>
            <a:endParaRPr lang="en-US" sz="2000" i="1" dirty="0"/>
          </a:p>
          <a:p>
            <a:endParaRPr lang="en-US" sz="2000" i="1" dirty="0"/>
          </a:p>
          <a:p>
            <a:endParaRPr lang="en-US" sz="2000" i="1" dirty="0"/>
          </a:p>
          <a:p>
            <a:endParaRPr lang="en-US" sz="2000" i="1" dirty="0"/>
          </a:p>
          <a:p>
            <a:endParaRPr lang="en-US" sz="2000" i="1" dirty="0"/>
          </a:p>
          <a:p>
            <a:endParaRPr lang="en-US" sz="2000" i="1" dirty="0"/>
          </a:p>
          <a:p>
            <a:r>
              <a:rPr lang="en-US" sz="2000" i="1" dirty="0"/>
              <a:t>1 Return an array of elements from render</a:t>
            </a:r>
          </a:p>
          <a:p>
            <a:r>
              <a:rPr lang="en-US" sz="2000" i="1" dirty="0"/>
              <a:t>2 DOM element that </a:t>
            </a:r>
            <a:r>
              <a:rPr lang="en-US" sz="2000" i="1" dirty="0" err="1"/>
              <a:t>Mapbox</a:t>
            </a:r>
            <a:r>
              <a:rPr lang="en-US" sz="2000" i="1" dirty="0"/>
              <a:t> will use to create your map.</a:t>
            </a:r>
          </a:p>
          <a:p>
            <a:r>
              <a:rPr lang="en-US" sz="2000" dirty="0"/>
              <a:t>This is a good start in getting your map to work with React.</a:t>
            </a:r>
          </a:p>
          <a:p>
            <a:r>
              <a:rPr lang="en-US" sz="2000" dirty="0"/>
              <a:t>Next, you’ll need to use the </a:t>
            </a:r>
            <a:r>
              <a:rPr lang="en-US" sz="2000" dirty="0" err="1"/>
              <a:t>Mapbox</a:t>
            </a:r>
            <a:r>
              <a:rPr lang="en-US" sz="2000" dirty="0"/>
              <a:t> JS API to create the map</a:t>
            </a:r>
          </a:p>
          <a:p>
            <a:r>
              <a:rPr lang="en-US" sz="2000" dirty="0"/>
              <a:t>You’ll create a method that will use the ref you stored on the class.</a:t>
            </a:r>
          </a:p>
        </p:txBody>
      </p:sp>
      <p:pic>
        <p:nvPicPr>
          <p:cNvPr id="4" name="Picture 3" descr="Capture.JPG"/>
          <p:cNvPicPr>
            <a:picLocks noChangeAspect="1"/>
          </p:cNvPicPr>
          <p:nvPr/>
        </p:nvPicPr>
        <p:blipFill>
          <a:blip r:embed="rId2"/>
          <a:stretch>
            <a:fillRect/>
          </a:stretch>
        </p:blipFill>
        <p:spPr>
          <a:xfrm>
            <a:off x="762000" y="152400"/>
            <a:ext cx="5210175" cy="3914775"/>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304800"/>
            <a:ext cx="8382000" cy="6169152"/>
          </a:xfrm>
        </p:spPr>
        <p:txBody>
          <a:bodyPr>
            <a:normAutofit/>
          </a:bodyPr>
          <a:lstStyle/>
          <a:p>
            <a:r>
              <a:rPr lang="en-US" sz="2000" dirty="0"/>
              <a:t>You’ll also need to set up some default properties and state so the map has a default area to pan to and doesn’t start by showing the entire world.</a:t>
            </a:r>
          </a:p>
          <a:p>
            <a:r>
              <a:rPr lang="en-US" sz="2000" dirty="0"/>
              <a:t>You’ll record a few pieces of state in the component, including whether the map has loaded and some location information.</a:t>
            </a:r>
          </a:p>
          <a:p>
            <a:r>
              <a:rPr lang="en-US" sz="2000" dirty="0"/>
              <a:t>Note how it’s a fairly trivial matter to interact with another JavaScript library through React.</a:t>
            </a:r>
          </a:p>
          <a:p>
            <a:r>
              <a:rPr lang="en-US" sz="2000" dirty="0"/>
              <a:t>The hardest part has been using refs, but besides that, the libraries can pretty easily be made to work together.</a:t>
            </a:r>
          </a:p>
          <a:p>
            <a:endParaRPr lang="en-US" sz="2000"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a:blip r:embed="rId2"/>
          <a:srcRect/>
          <a:stretch>
            <a:fillRect/>
          </a:stretch>
        </p:blipFill>
        <p:spPr bwMode="auto">
          <a:xfrm>
            <a:off x="2309812" y="199915"/>
            <a:ext cx="5233988" cy="6522176"/>
          </a:xfrm>
          <a:prstGeom prst="rect">
            <a:avLst/>
          </a:prstGeom>
          <a:noFill/>
          <a:ln w="9525">
            <a:noFill/>
            <a:miter lim="800000"/>
            <a:headEnd/>
            <a:tailEnd/>
          </a:ln>
          <a:effectLs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sz="quarter" idx="1"/>
          </p:nvPr>
        </p:nvPicPr>
        <p:blipFill>
          <a:blip r:embed="rId2"/>
          <a:srcRect/>
          <a:stretch>
            <a:fillRect/>
          </a:stretch>
        </p:blipFill>
        <p:spPr bwMode="auto">
          <a:xfrm>
            <a:off x="1524000" y="193032"/>
            <a:ext cx="6248399" cy="6560169"/>
          </a:xfrm>
          <a:prstGeom prst="rect">
            <a:avLst/>
          </a:prstGeom>
          <a:noFill/>
          <a:ln w="9525">
            <a:noFill/>
            <a:miter lim="800000"/>
            <a:headEnd/>
            <a:tailEnd/>
          </a:ln>
          <a:effec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305800" cy="6245352"/>
          </a:xfrm>
        </p:spPr>
        <p:txBody>
          <a:bodyPr>
            <a:normAutofit/>
          </a:bodyPr>
          <a:lstStyle/>
          <a:p>
            <a:r>
              <a:rPr lang="en-US" sz="2000" i="1" dirty="0"/>
              <a:t>1 Set up initial state</a:t>
            </a:r>
          </a:p>
          <a:p>
            <a:r>
              <a:rPr lang="en-US" sz="2000" i="1" dirty="0"/>
              <a:t>2 Bind the </a:t>
            </a:r>
            <a:r>
              <a:rPr lang="en-US" sz="2000" i="1" dirty="0" err="1"/>
              <a:t>ensureMapExists</a:t>
            </a:r>
            <a:r>
              <a:rPr lang="en-US" sz="2000" i="1" dirty="0"/>
              <a:t> class method.</a:t>
            </a:r>
          </a:p>
          <a:p>
            <a:r>
              <a:rPr lang="en-US" sz="2000" i="1" dirty="0"/>
              <a:t>3 </a:t>
            </a:r>
            <a:r>
              <a:rPr lang="en-US" sz="2000" i="1" dirty="0" err="1"/>
              <a:t>Mapbox</a:t>
            </a:r>
            <a:r>
              <a:rPr lang="en-US" sz="2000" i="1" dirty="0"/>
              <a:t> uses a library called Leaflet (hence the “L”).</a:t>
            </a:r>
          </a:p>
          <a:p>
            <a:r>
              <a:rPr lang="en-US" sz="2000" i="1" dirty="0"/>
              <a:t>4 Check to see if the map has location information to work with—if it </a:t>
            </a:r>
            <a:r>
              <a:rPr lang="en-US" sz="2000" dirty="0"/>
              <a:t>does, set up the map.</a:t>
            </a:r>
          </a:p>
          <a:p>
            <a:r>
              <a:rPr lang="en-US" sz="2000" i="1" dirty="0"/>
              <a:t>5 Make sure you don’t accidentally recreate </a:t>
            </a:r>
            <a:r>
              <a:rPr lang="en-US" sz="2000" dirty="0"/>
              <a:t>the map if you’ve already loaded.</a:t>
            </a:r>
          </a:p>
          <a:p>
            <a:r>
              <a:rPr lang="en-US" sz="2000" i="1" dirty="0"/>
              <a:t>6 Create new map with </a:t>
            </a:r>
            <a:r>
              <a:rPr lang="en-US" sz="2000" i="1" dirty="0" err="1"/>
              <a:t>Mapbox</a:t>
            </a:r>
            <a:r>
              <a:rPr lang="en-US" sz="2000" i="1" dirty="0"/>
              <a:t> and store reference to it on component </a:t>
            </a:r>
            <a:r>
              <a:rPr lang="en-US" sz="2000" dirty="0"/>
              <a:t>(you’re disabling map features you don’t need)</a:t>
            </a:r>
          </a:p>
          <a:p>
            <a:r>
              <a:rPr lang="en-US" sz="2000" i="1" dirty="0"/>
              <a:t>7 Set map view to latitude and longitude your component received</a:t>
            </a:r>
          </a:p>
          <a:p>
            <a:r>
              <a:rPr lang="en-US" sz="2000" i="1" dirty="0"/>
              <a:t>8 Update state so you know the map loaded.</a:t>
            </a:r>
          </a:p>
          <a:p>
            <a:r>
              <a:rPr lang="en-US" sz="2000" dirty="0"/>
              <a:t>Your component should now display a map that’s good enough for display-only purposes.</a:t>
            </a:r>
          </a:p>
          <a:p>
            <a:r>
              <a:rPr lang="en-US" sz="2000" dirty="0"/>
              <a:t>that you want to create a map component that you can indicate specific locations on and update for the user when they’re picking a new location.</a:t>
            </a:r>
          </a:p>
          <a:p>
            <a:r>
              <a:rPr lang="en-US" sz="2000" dirty="0"/>
              <a:t>You’ll need to do some more work to enable these features:</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382000" cy="6245352"/>
          </a:xfrm>
        </p:spPr>
        <p:txBody>
          <a:bodyPr>
            <a:normAutofit/>
          </a:bodyPr>
          <a:lstStyle/>
          <a:p>
            <a:r>
              <a:rPr lang="en-US" sz="2000" dirty="0"/>
              <a:t>adding methods for adding a marker to the map, updating the map position, and ensuring that the map gets updated correctly.</a:t>
            </a:r>
          </a:p>
          <a:p>
            <a:endParaRPr lang="en-US" sz="2000" dirty="0"/>
          </a:p>
        </p:txBody>
      </p:sp>
      <p:pic>
        <p:nvPicPr>
          <p:cNvPr id="4" name="Picture 3" descr="Capture.JPG"/>
          <p:cNvPicPr>
            <a:picLocks noChangeAspect="1"/>
          </p:cNvPicPr>
          <p:nvPr/>
        </p:nvPicPr>
        <p:blipFill>
          <a:blip r:embed="rId2"/>
          <a:stretch>
            <a:fillRect/>
          </a:stretch>
        </p:blipFill>
        <p:spPr>
          <a:xfrm>
            <a:off x="1676400" y="990600"/>
            <a:ext cx="5276850" cy="5638800"/>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sz="quarter" idx="1"/>
          </p:nvPr>
        </p:nvPicPr>
        <p:blipFill>
          <a:blip r:embed="rId2"/>
          <a:srcRect/>
          <a:stretch>
            <a:fillRect/>
          </a:stretch>
        </p:blipFill>
        <p:spPr bwMode="auto">
          <a:xfrm>
            <a:off x="2057400" y="42090"/>
            <a:ext cx="5029200" cy="6746488"/>
          </a:xfrm>
          <a:prstGeom prst="rect">
            <a:avLst/>
          </a:prstGeom>
          <a:noFill/>
          <a:ln w="9525">
            <a:noFill/>
            <a:miter lim="800000"/>
            <a:headEnd/>
            <a:tailEnd/>
          </a:ln>
          <a:effectLst/>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i="1" dirty="0"/>
              <a:t>1 Bind class methods</a:t>
            </a:r>
          </a:p>
          <a:p>
            <a:r>
              <a:rPr lang="en-US" sz="2000" i="1" dirty="0"/>
              <a:t>2 Tell </a:t>
            </a:r>
            <a:r>
              <a:rPr lang="en-US" sz="2000" i="1" dirty="0" err="1"/>
              <a:t>Mapbox</a:t>
            </a:r>
            <a:r>
              <a:rPr lang="en-US" sz="2000" i="1" dirty="0"/>
              <a:t> to invalidate size of your map, preventing map from</a:t>
            </a:r>
          </a:p>
          <a:p>
            <a:r>
              <a:rPr lang="en-US" sz="2000" dirty="0"/>
              <a:t>displaying incorrectly when hiding/showing it</a:t>
            </a:r>
          </a:p>
          <a:p>
            <a:r>
              <a:rPr lang="en-US" sz="2000" i="1" dirty="0"/>
              <a:t>3 When location to display changes, you need to respond accordingly</a:t>
            </a:r>
          </a:p>
          <a:p>
            <a:r>
              <a:rPr lang="en-US" sz="2000" i="1" dirty="0"/>
              <a:t>4 If you have a location, check current and previous location to see if </a:t>
            </a:r>
            <a:r>
              <a:rPr lang="en-US" sz="2000" dirty="0"/>
              <a:t>properties are the same—if not, you can update map</a:t>
            </a:r>
          </a:p>
          <a:p>
            <a:r>
              <a:rPr lang="en-US" sz="2000" i="1" dirty="0"/>
              <a:t>5 Add a marker to the map when it is first created</a:t>
            </a:r>
          </a:p>
          <a:p>
            <a:r>
              <a:rPr lang="en-US" sz="2000" i="1" dirty="0"/>
              <a:t>6 Update the map’s view and your component state accordingly.</a:t>
            </a:r>
          </a:p>
          <a:p>
            <a:r>
              <a:rPr lang="en-US" sz="2000" i="1" dirty="0"/>
              <a:t>7 Update an existing marker instead of creating one every time.</a:t>
            </a:r>
          </a:p>
          <a:p>
            <a:r>
              <a:rPr lang="en-US" sz="2000" i="1" dirty="0"/>
              <a:t>8 Create a marker and add it to the map.</a:t>
            </a:r>
          </a:p>
          <a:p>
            <a:r>
              <a:rPr lang="en-US" sz="2000" dirty="0"/>
              <a:t>You may have noticed a pattern here as you’ve added each method to the component.</a:t>
            </a:r>
          </a:p>
          <a:p>
            <a:r>
              <a:rPr lang="en-US" sz="2000" dirty="0"/>
              <a:t>do something with a third-party library, teach React about it, repeat </a:t>
            </a:r>
          </a:p>
          <a:p>
            <a:r>
              <a:rPr lang="en-US" sz="2000" dirty="0"/>
              <a:t>That’s usually how integration with third-party libraries goes in my experience.</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dirty="0" err="1"/>
              <a:t>Mapbox</a:t>
            </a:r>
            <a:r>
              <a:rPr lang="en-US" sz="2000" dirty="0"/>
              <a:t> also allows you to generate static images of maps based on geographic information.</a:t>
            </a:r>
          </a:p>
          <a:p>
            <a:r>
              <a:rPr lang="en-US" sz="2000" dirty="0"/>
              <a:t>This can be useful for situations where you might not want to load an interactive map.</a:t>
            </a:r>
          </a:p>
          <a:p>
            <a:r>
              <a:rPr lang="en-US" sz="2000" dirty="0"/>
              <a:t>You’ll add this feature as a fallback so that users can see a map right away.</a:t>
            </a:r>
          </a:p>
          <a:p>
            <a:r>
              <a:rPr lang="en-US" sz="2000" dirty="0"/>
              <a:t>We previously mentioned that you’d be adding a sibling to the main elements, and that’s why you were returning an array of elements.</a:t>
            </a:r>
          </a:p>
          <a:p>
            <a:r>
              <a:rPr lang="en-US" sz="2000" dirty="0"/>
              <a:t>how to add the image fallback and location name display to your component.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a:blip r:embed="rId2"/>
          <a:srcRect/>
          <a:stretch>
            <a:fillRect/>
          </a:stretch>
        </p:blipFill>
        <p:spPr bwMode="auto">
          <a:xfrm>
            <a:off x="0" y="5043"/>
            <a:ext cx="8839200" cy="6852957"/>
          </a:xfrm>
          <a:prstGeom prst="rect">
            <a:avLst/>
          </a:prstGeom>
          <a:noFill/>
          <a:ln w="9525">
            <a:noFill/>
            <a:miter lim="800000"/>
            <a:headEnd/>
            <a:tailEnd/>
          </a:ln>
          <a:effectLst/>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sz="quarter" idx="1"/>
          </p:nvPr>
        </p:nvPicPr>
        <p:blipFill>
          <a:blip r:embed="rId2"/>
          <a:srcRect/>
          <a:stretch>
            <a:fillRect/>
          </a:stretch>
        </p:blipFill>
        <p:spPr bwMode="auto">
          <a:xfrm>
            <a:off x="685800" y="-26835"/>
            <a:ext cx="7656209" cy="6580035"/>
          </a:xfrm>
          <a:prstGeom prst="rect">
            <a:avLst/>
          </a:prstGeom>
          <a:noFill/>
          <a:ln w="9525">
            <a:noFill/>
            <a:miter lim="800000"/>
            <a:headEnd/>
            <a:tailEnd/>
          </a:ln>
          <a:effec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sz="quarter" idx="1"/>
          </p:nvPr>
        </p:nvPicPr>
        <p:blipFill>
          <a:blip r:embed="rId2"/>
          <a:srcRect/>
          <a:stretch>
            <a:fillRect/>
          </a:stretch>
        </p:blipFill>
        <p:spPr bwMode="auto">
          <a:xfrm>
            <a:off x="1295400" y="63875"/>
            <a:ext cx="6781800" cy="6725167"/>
          </a:xfrm>
          <a:prstGeom prst="rect">
            <a:avLst/>
          </a:prstGeom>
          <a:noFill/>
          <a:ln w="9525">
            <a:noFill/>
            <a:miter lim="800000"/>
            <a:headEnd/>
            <a:tailEnd/>
          </a:ln>
          <a:effec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153400" cy="6245352"/>
          </a:xfrm>
        </p:spPr>
        <p:txBody>
          <a:bodyPr>
            <a:normAutofit/>
          </a:bodyPr>
          <a:lstStyle/>
          <a:p>
            <a:r>
              <a:rPr lang="en-US" sz="2000" i="1" dirty="0"/>
              <a:t>1 Bind the class method.</a:t>
            </a:r>
          </a:p>
          <a:p>
            <a:r>
              <a:rPr lang="en-US" sz="2000" i="1" dirty="0"/>
              <a:t>2 Use latitude and longitude to generate an image URL from </a:t>
            </a:r>
            <a:r>
              <a:rPr lang="en-US" sz="2000" i="1" dirty="0" err="1"/>
              <a:t>Mapbox</a:t>
            </a:r>
            <a:r>
              <a:rPr lang="en-US" sz="2000" i="1" dirty="0"/>
              <a:t>.</a:t>
            </a:r>
          </a:p>
          <a:p>
            <a:r>
              <a:rPr lang="en-US" sz="2000" i="1" dirty="0"/>
              <a:t>3 Display the location image.</a:t>
            </a:r>
          </a:p>
          <a:p>
            <a:r>
              <a:rPr lang="en-US" sz="2000" i="1" dirty="0"/>
              <a:t>4 If you’re in display-	only</a:t>
            </a:r>
          </a:p>
          <a:p>
            <a:r>
              <a:rPr lang="en-US" sz="2000" dirty="0"/>
              <a:t>mode, show a location name and indicator.</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fontScale="90000"/>
          </a:bodyPr>
          <a:lstStyle/>
          <a:p>
            <a:pPr algn="r"/>
            <a:r>
              <a:rPr lang="en-US" dirty="0"/>
              <a:t>Creating the Location Type-Ahead component</a:t>
            </a:r>
          </a:p>
        </p:txBody>
      </p:sp>
      <p:sp>
        <p:nvSpPr>
          <p:cNvPr id="3" name="Content Placeholder 2"/>
          <p:cNvSpPr>
            <a:spLocks noGrp="1"/>
          </p:cNvSpPr>
          <p:nvPr>
            <p:ph sz="quarter" idx="1"/>
          </p:nvPr>
        </p:nvSpPr>
        <p:spPr>
          <a:xfrm>
            <a:off x="457200" y="838200"/>
            <a:ext cx="8229600" cy="5635752"/>
          </a:xfrm>
        </p:spPr>
        <p:txBody>
          <a:bodyPr>
            <a:normAutofit/>
          </a:bodyPr>
          <a:lstStyle/>
          <a:p>
            <a:r>
              <a:rPr lang="en-US" sz="2000" dirty="0"/>
              <a:t>You can display maps in your app, but you’ll still can’t do anything to create them.</a:t>
            </a:r>
          </a:p>
          <a:p>
            <a:r>
              <a:rPr lang="en-US" sz="2000" dirty="0"/>
              <a:t>You need to build another component to support that feature: a </a:t>
            </a:r>
            <a:r>
              <a:rPr lang="en-US" sz="2000" i="1" dirty="0"/>
              <a:t>location type-ahead.</a:t>
            </a:r>
          </a:p>
          <a:p>
            <a:r>
              <a:rPr lang="en-US" sz="2000" dirty="0"/>
              <a:t>In the next section, you’ll use this component in the </a:t>
            </a:r>
            <a:r>
              <a:rPr lang="en-US" sz="2000" dirty="0" err="1"/>
              <a:t>CreatePost</a:t>
            </a:r>
            <a:r>
              <a:rPr lang="en-US" sz="2000" dirty="0"/>
              <a:t> component you’ve been working with to allow users to search for locations.</a:t>
            </a:r>
          </a:p>
          <a:p>
            <a:r>
              <a:rPr lang="en-US" sz="2000" dirty="0"/>
              <a:t>This component will use the browser </a:t>
            </a:r>
            <a:r>
              <a:rPr lang="en-US" sz="2000" dirty="0" err="1"/>
              <a:t>Geolocation</a:t>
            </a:r>
            <a:r>
              <a:rPr lang="en-US" sz="2000" dirty="0"/>
              <a:t> APIs as well as the </a:t>
            </a:r>
            <a:r>
              <a:rPr lang="en-US" sz="2000" dirty="0" err="1"/>
              <a:t>Mapbox</a:t>
            </a:r>
            <a:r>
              <a:rPr lang="en-US" sz="2000" dirty="0"/>
              <a:t> APIs to search </a:t>
            </a:r>
            <a:r>
              <a:rPr lang="en-US" sz="2000"/>
              <a:t>for locations.166</a:t>
            </a:r>
            <a:endParaRPr lang="en-US" sz="2000"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sz="quarter" idx="1"/>
          </p:nvPr>
        </p:nvPicPr>
        <p:blipFill>
          <a:blip r:embed="rId2"/>
          <a:srcRect/>
          <a:stretch>
            <a:fillRect/>
          </a:stretch>
        </p:blipFill>
        <p:spPr bwMode="auto">
          <a:xfrm>
            <a:off x="1219200" y="160491"/>
            <a:ext cx="6705600" cy="6529849"/>
          </a:xfrm>
          <a:prstGeom prst="rect">
            <a:avLst/>
          </a:prstGeom>
          <a:noFill/>
          <a:ln w="9525">
            <a:noFill/>
            <a:miter lim="800000"/>
            <a:headEnd/>
            <a:tailEnd/>
          </a:ln>
          <a:effectLst/>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52400"/>
            <a:ext cx="8153400" cy="6321552"/>
          </a:xfrm>
        </p:spPr>
        <p:txBody>
          <a:bodyPr>
            <a:normAutofit/>
          </a:bodyPr>
          <a:lstStyle/>
          <a:p>
            <a:r>
              <a:rPr lang="en-US" sz="2000" dirty="0"/>
              <a:t>You’ll be using </a:t>
            </a:r>
            <a:r>
              <a:rPr lang="en-US" sz="2000" dirty="0" err="1"/>
              <a:t>Mapbox</a:t>
            </a:r>
            <a:r>
              <a:rPr lang="en-US" sz="2000" dirty="0"/>
              <a:t> again, but this time you’re using a different set of APIs.</a:t>
            </a:r>
          </a:p>
          <a:p>
            <a:r>
              <a:rPr lang="en-US" sz="2000" dirty="0"/>
              <a:t>You used the map-display API in the last section, but here you’ll use the set of </a:t>
            </a:r>
            <a:r>
              <a:rPr lang="en-US" sz="2000" dirty="0" err="1"/>
              <a:t>Mapbox</a:t>
            </a:r>
            <a:r>
              <a:rPr lang="en-US" sz="2000" dirty="0"/>
              <a:t> APIs that let users do </a:t>
            </a:r>
            <a:r>
              <a:rPr lang="en-US" sz="2000" i="1" dirty="0"/>
              <a:t>reverse </a:t>
            </a:r>
            <a:r>
              <a:rPr lang="en-US" sz="2000" i="1" dirty="0" err="1"/>
              <a:t>geocoding</a:t>
            </a:r>
            <a:r>
              <a:rPr lang="en-US" sz="2000" i="1" dirty="0"/>
              <a:t>.</a:t>
            </a:r>
          </a:p>
          <a:p>
            <a:r>
              <a:rPr lang="en-US" sz="2000" dirty="0"/>
              <a:t>which is a fancy way of saying “search for a real location by text.”</a:t>
            </a:r>
          </a:p>
          <a:p>
            <a:r>
              <a:rPr lang="en-US" sz="2000" dirty="0"/>
              <a:t>The </a:t>
            </a:r>
            <a:r>
              <a:rPr lang="en-US" sz="2000" dirty="0" err="1"/>
              <a:t>Mapbox</a:t>
            </a:r>
            <a:r>
              <a:rPr lang="en-US" sz="2000" dirty="0"/>
              <a:t> module is already installed with the project and will use the same public </a:t>
            </a:r>
            <a:r>
              <a:rPr lang="en-US" sz="2000" dirty="0" err="1"/>
              <a:t>Mapbox</a:t>
            </a:r>
            <a:r>
              <a:rPr lang="en-US" sz="2000" dirty="0"/>
              <a:t> key to work.</a:t>
            </a:r>
          </a:p>
          <a:p>
            <a:r>
              <a:rPr lang="en-US" sz="2000" dirty="0"/>
              <a:t>If you previously added in your API key, the app configuration should use the same key here.</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563562"/>
          </a:xfrm>
        </p:spPr>
        <p:txBody>
          <a:bodyPr/>
          <a:lstStyle/>
          <a:p>
            <a:pPr algn="r"/>
            <a:r>
              <a:rPr lang="en-US" dirty="0" err="1"/>
              <a:t>Mapbox</a:t>
            </a:r>
            <a:r>
              <a:rPr lang="en-US" dirty="0"/>
              <a:t> alternatives</a:t>
            </a:r>
          </a:p>
        </p:txBody>
      </p:sp>
      <p:sp>
        <p:nvSpPr>
          <p:cNvPr id="3" name="Content Placeholder 2"/>
          <p:cNvSpPr>
            <a:spLocks noGrp="1"/>
          </p:cNvSpPr>
          <p:nvPr>
            <p:ph sz="quarter" idx="1"/>
          </p:nvPr>
        </p:nvSpPr>
        <p:spPr>
          <a:xfrm>
            <a:off x="457200" y="762000"/>
            <a:ext cx="8229600" cy="5711952"/>
          </a:xfrm>
        </p:spPr>
        <p:txBody>
          <a:bodyPr>
            <a:normAutofit/>
          </a:bodyPr>
          <a:lstStyle/>
          <a:p>
            <a:r>
              <a:rPr lang="en-US" sz="2000" dirty="0"/>
              <a:t>You’ve used </a:t>
            </a:r>
            <a:r>
              <a:rPr lang="en-US" sz="2000" dirty="0" err="1"/>
              <a:t>Mapbox</a:t>
            </a:r>
            <a:r>
              <a:rPr lang="en-US" sz="2000" dirty="0"/>
              <a:t> in this chapter, but there are other mapping libraries out there, such as Google maps.</a:t>
            </a:r>
          </a:p>
          <a:p>
            <a:r>
              <a:rPr lang="en-US" sz="2000" dirty="0"/>
              <a:t>How would you go about switching out </a:t>
            </a:r>
            <a:r>
              <a:rPr lang="en-US" sz="2000" dirty="0" err="1"/>
              <a:t>Mapbox</a:t>
            </a:r>
            <a:r>
              <a:rPr lang="en-US" sz="2000" dirty="0"/>
              <a:t> for Google Maps?</a:t>
            </a:r>
          </a:p>
          <a:p>
            <a:r>
              <a:rPr lang="en-US" sz="2000" dirty="0"/>
              <a:t>What would you have to do differently?</a:t>
            </a:r>
          </a:p>
          <a:p>
            <a:endParaRPr lang="en-US" sz="2000" dirty="0"/>
          </a:p>
          <a:p>
            <a:endParaRPr lang="en-US" sz="2000" dirty="0"/>
          </a:p>
        </p:txBody>
      </p:sp>
      <p:pic>
        <p:nvPicPr>
          <p:cNvPr id="4" name="Picture 3" descr="Capture.JPG"/>
          <p:cNvPicPr>
            <a:picLocks noChangeAspect="1"/>
          </p:cNvPicPr>
          <p:nvPr/>
        </p:nvPicPr>
        <p:blipFill>
          <a:blip r:embed="rId2"/>
          <a:stretch>
            <a:fillRect/>
          </a:stretch>
        </p:blipFill>
        <p:spPr>
          <a:xfrm>
            <a:off x="990600" y="2286000"/>
            <a:ext cx="6334125" cy="3981450"/>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apture.JPG"/>
          <p:cNvPicPr>
            <a:picLocks noGrp="1" noChangeAspect="1"/>
          </p:cNvPicPr>
          <p:nvPr>
            <p:ph sz="quarter" idx="1"/>
          </p:nvPr>
        </p:nvPicPr>
        <p:blipFill>
          <a:blip r:embed="rId2"/>
          <a:stretch>
            <a:fillRect/>
          </a:stretch>
        </p:blipFill>
        <p:spPr>
          <a:xfrm>
            <a:off x="457200" y="258289"/>
            <a:ext cx="8153400" cy="6244201"/>
          </a:xfr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381000"/>
            <a:ext cx="8305800" cy="6092952"/>
          </a:xfrm>
        </p:spPr>
        <p:txBody>
          <a:bodyPr>
            <a:normAutofit/>
          </a:bodyPr>
          <a:lstStyle/>
          <a:p>
            <a:r>
              <a:rPr lang="en-US" sz="2000" i="1" dirty="0"/>
              <a:t>1 Import </a:t>
            </a:r>
            <a:r>
              <a:rPr lang="en-US" sz="2000" i="1" dirty="0" err="1"/>
              <a:t>Mapbox</a:t>
            </a:r>
            <a:r>
              <a:rPr lang="en-US" sz="2000" i="1" dirty="0"/>
              <a:t>.</a:t>
            </a:r>
          </a:p>
          <a:p>
            <a:r>
              <a:rPr lang="en-US" sz="2000" i="1" dirty="0"/>
              <a:t>2 Expose two methods, one for location update and one for location</a:t>
            </a:r>
          </a:p>
          <a:p>
            <a:r>
              <a:rPr lang="en-US" sz="2000" dirty="0"/>
              <a:t>selection.</a:t>
            </a:r>
          </a:p>
          <a:p>
            <a:r>
              <a:rPr lang="en-US" sz="2000" i="1" dirty="0"/>
              <a:t>3 Set up initial state</a:t>
            </a:r>
          </a:p>
          <a:p>
            <a:r>
              <a:rPr lang="en-US" sz="2000" i="1" dirty="0"/>
              <a:t>4 Create an instance of the </a:t>
            </a:r>
            <a:r>
              <a:rPr lang="en-US" sz="2000" i="1" dirty="0" err="1"/>
              <a:t>Mapbox</a:t>
            </a:r>
            <a:r>
              <a:rPr lang="en-US" sz="2000" i="1" dirty="0"/>
              <a:t> client.</a:t>
            </a:r>
          </a:p>
          <a:p>
            <a:r>
              <a:rPr lang="en-US" sz="2000" i="1" dirty="0"/>
              <a:t>5 Return an array of elements that will be the markup for your type-ahead </a:t>
            </a:r>
            <a:r>
              <a:rPr lang="en-US" sz="2000" dirty="0"/>
              <a:t>component. You’ll need to implement all of the methods referenced in event handlers (</a:t>
            </a:r>
            <a:r>
              <a:rPr lang="en-US" sz="2000" dirty="0" err="1"/>
              <a:t>onChange</a:t>
            </a:r>
            <a:r>
              <a:rPr lang="en-US" sz="2000" dirty="0"/>
              <a:t>, </a:t>
            </a:r>
            <a:r>
              <a:rPr lang="en-US" sz="2000" dirty="0" err="1"/>
              <a:t>onClick</a:t>
            </a:r>
            <a:r>
              <a:rPr lang="en-US" sz="2000" dirty="0"/>
              <a:t>, and so on).</a:t>
            </a:r>
          </a:p>
          <a:p>
            <a:r>
              <a:rPr lang="en-US" sz="2000" dirty="0"/>
              <a:t>Now you can start filling out the methods you referenced in the render method of the component.</a:t>
            </a:r>
          </a:p>
          <a:p>
            <a:r>
              <a:rPr lang="en-US" sz="2000" dirty="0"/>
              <a:t>Note that you want a way to handle a change in search text, a button that will allow you to choose a location, and an icon that’ll let the user pick their current location.</a:t>
            </a:r>
          </a:p>
          <a:p>
            <a:r>
              <a:rPr lang="en-US" sz="2000" dirty="0"/>
              <a:t>I’ll cover that functionality next; for now, you need methods that will let a user search for locations using text and choose a location.</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a:blip r:embed="rId2"/>
          <a:srcRect/>
          <a:stretch>
            <a:fillRect/>
          </a:stretch>
        </p:blipFill>
        <p:spPr bwMode="auto">
          <a:xfrm>
            <a:off x="1295401" y="228601"/>
            <a:ext cx="7288922" cy="65102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305800" cy="563562"/>
          </a:xfrm>
        </p:spPr>
        <p:txBody>
          <a:bodyPr/>
          <a:lstStyle/>
          <a:p>
            <a:pPr algn="r"/>
            <a:r>
              <a:rPr lang="en-US" i="1" dirty="0">
                <a:solidFill>
                  <a:srgbClr val="00B050"/>
                </a:solidFill>
              </a:rPr>
              <a:t>Understanding the application data</a:t>
            </a:r>
          </a:p>
        </p:txBody>
      </p:sp>
      <p:sp>
        <p:nvSpPr>
          <p:cNvPr id="3" name="Content Placeholder 2"/>
          <p:cNvSpPr>
            <a:spLocks noGrp="1"/>
          </p:cNvSpPr>
          <p:nvPr>
            <p:ph sz="quarter" idx="1"/>
          </p:nvPr>
        </p:nvSpPr>
        <p:spPr>
          <a:xfrm>
            <a:off x="152400" y="457200"/>
            <a:ext cx="8686800" cy="6016752"/>
          </a:xfrm>
        </p:spPr>
        <p:txBody>
          <a:bodyPr>
            <a:normAutofit/>
          </a:bodyPr>
          <a:lstStyle/>
          <a:p>
            <a:r>
              <a:rPr lang="en-US" sz="2000" dirty="0"/>
              <a:t>we need something else before we can plan how your components will be organized.</a:t>
            </a:r>
          </a:p>
          <a:p>
            <a:r>
              <a:rPr lang="en-US" sz="2000" dirty="0"/>
              <a:t>We need to know what information the API will provide to your application.</a:t>
            </a:r>
          </a:p>
          <a:p>
            <a:r>
              <a:rPr lang="en-US" sz="2000" dirty="0"/>
              <a:t>Based on the mockup, you can probably already guess some of the data that you might be getting back.</a:t>
            </a:r>
          </a:p>
          <a:p>
            <a:r>
              <a:rPr lang="en-US" sz="2000" dirty="0"/>
              <a:t>Getting a sense of the shape of your application data will be an important part of the planning we’re doing before starting to create your UI.</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sz="quarter" idx="1"/>
          </p:nvPr>
        </p:nvPicPr>
        <p:blipFill>
          <a:blip r:embed="rId2"/>
          <a:srcRect/>
          <a:stretch>
            <a:fillRect/>
          </a:stretch>
        </p:blipFill>
        <p:spPr bwMode="auto">
          <a:xfrm>
            <a:off x="1371600" y="113946"/>
            <a:ext cx="6248399" cy="6474532"/>
          </a:xfrm>
          <a:prstGeom prst="rect">
            <a:avLst/>
          </a:prstGeom>
          <a:noFill/>
          <a:ln w="9525">
            <a:noFill/>
            <a:miter lim="800000"/>
            <a:headEnd/>
            <a:tailEnd/>
          </a:ln>
          <a:effectLst/>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152400"/>
            <a:ext cx="8382000" cy="6321552"/>
          </a:xfrm>
        </p:spPr>
        <p:txBody>
          <a:bodyPr>
            <a:normAutofit/>
          </a:bodyPr>
          <a:lstStyle/>
          <a:p>
            <a:r>
              <a:rPr lang="en-US" sz="2000" i="1" dirty="0"/>
              <a:t>1 Bind class methods.</a:t>
            </a:r>
          </a:p>
          <a:p>
            <a:r>
              <a:rPr lang="en-US" sz="2000" i="1" dirty="0"/>
              <a:t>2 When the component </a:t>
            </a:r>
            <a:r>
              <a:rPr lang="en-US" sz="2000" i="1" dirty="0" err="1"/>
              <a:t>unmounts</a:t>
            </a:r>
            <a:r>
              <a:rPr lang="en-US" sz="2000" i="1" dirty="0"/>
              <a:t>, reset the search.</a:t>
            </a:r>
          </a:p>
          <a:p>
            <a:r>
              <a:rPr lang="en-US" sz="2000" i="1" dirty="0"/>
              <a:t>3 When a location is selected, update local component state</a:t>
            </a:r>
          </a:p>
          <a:p>
            <a:r>
              <a:rPr lang="en-US" sz="2000" i="1" dirty="0"/>
              <a:t>4 At the same time, pass location up to parent via a props callback</a:t>
            </a:r>
          </a:p>
          <a:p>
            <a:r>
              <a:rPr lang="en-US" sz="2000" i="1" dirty="0"/>
              <a:t>5 Pull text off the event you receive when a user types into search box</a:t>
            </a:r>
          </a:p>
          <a:p>
            <a:r>
              <a:rPr lang="en-US" sz="2000" i="1" dirty="0"/>
              <a:t>6 Use </a:t>
            </a:r>
            <a:r>
              <a:rPr lang="en-US" sz="2000" i="1" dirty="0" err="1"/>
              <a:t>Mapbox</a:t>
            </a:r>
            <a:r>
              <a:rPr lang="en-US" sz="2000" i="1" dirty="0"/>
              <a:t> client to search for locations using user’s text</a:t>
            </a:r>
          </a:p>
          <a:p>
            <a:r>
              <a:rPr lang="en-US" sz="2000" i="1" dirty="0"/>
              <a:t>7 Don’t do anything if no results</a:t>
            </a:r>
          </a:p>
          <a:p>
            <a:r>
              <a:rPr lang="en-US" sz="2000" i="1" dirty="0"/>
              <a:t>8 Transform </a:t>
            </a:r>
            <a:r>
              <a:rPr lang="en-US" sz="2000" i="1" dirty="0" err="1"/>
              <a:t>Mapbox</a:t>
            </a:r>
            <a:r>
              <a:rPr lang="en-US" sz="2000" i="1" dirty="0"/>
              <a:t> results into a format you can more easily use in </a:t>
            </a:r>
            <a:r>
              <a:rPr lang="en-US" sz="2000" dirty="0"/>
              <a:t>your component.</a:t>
            </a:r>
          </a:p>
          <a:p>
            <a:r>
              <a:rPr lang="en-US" sz="2000" i="1" dirty="0"/>
              <a:t>9 Update state with new locations</a:t>
            </a:r>
          </a:p>
          <a:p>
            <a:r>
              <a:rPr lang="en-US" sz="2000" i="1" dirty="0"/>
              <a:t>10 Allow resetting component state (see </a:t>
            </a:r>
            <a:r>
              <a:rPr lang="en-US" sz="2000" i="1" dirty="0" err="1"/>
              <a:t>componentWillUnmount</a:t>
            </a:r>
            <a:r>
              <a:rPr lang="en-US" sz="2000" i="1" dirty="0"/>
              <a:t>)</a:t>
            </a:r>
          </a:p>
          <a:p>
            <a:r>
              <a:rPr lang="en-US" sz="2000" i="1" dirty="0"/>
              <a:t>11 When location is selected, pass currently selected location up</a:t>
            </a:r>
          </a:p>
          <a:p>
            <a:endParaRPr lang="en-US" sz="2000" i="1" dirty="0"/>
          </a:p>
          <a:p>
            <a:r>
              <a:rPr lang="en-US" sz="2000" dirty="0"/>
              <a:t>Next, you want to let the user choose their current location for a post.</a:t>
            </a:r>
          </a:p>
          <a:p>
            <a:r>
              <a:rPr lang="en-US" sz="2000" dirty="0"/>
              <a:t>To do that, you’ll use the browser </a:t>
            </a:r>
            <a:r>
              <a:rPr lang="en-US" sz="2000" dirty="0" err="1"/>
              <a:t>Geolocation</a:t>
            </a:r>
            <a:r>
              <a:rPr lang="en-US" sz="2000" dirty="0"/>
              <a:t> API.</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382000" cy="6245352"/>
          </a:xfrm>
        </p:spPr>
        <p:txBody>
          <a:bodyPr>
            <a:normAutofit lnSpcReduction="10000"/>
          </a:bodyPr>
          <a:lstStyle/>
          <a:p>
            <a:r>
              <a:rPr lang="en-US" sz="2000" dirty="0"/>
              <a:t>It’s okay if you haven’t worked with the </a:t>
            </a:r>
            <a:r>
              <a:rPr lang="en-US" sz="2000" dirty="0" err="1"/>
              <a:t>Geolocation</a:t>
            </a:r>
            <a:r>
              <a:rPr lang="en-US" sz="2000" dirty="0"/>
              <a:t> API before.</a:t>
            </a:r>
          </a:p>
          <a:p>
            <a:r>
              <a:rPr lang="en-US" sz="2000" dirty="0"/>
              <a:t>For a long time it was a bleeding-edge feature, and you could only use it on certain browsers.</a:t>
            </a:r>
          </a:p>
          <a:p>
            <a:r>
              <a:rPr lang="en-US" sz="2000" dirty="0"/>
              <a:t>Now it’s gained wide adoption and is more broadly useful.</a:t>
            </a:r>
          </a:p>
          <a:p>
            <a:r>
              <a:rPr lang="en-US" sz="2000" dirty="0"/>
              <a:t>The </a:t>
            </a:r>
            <a:r>
              <a:rPr lang="en-US" sz="2000" dirty="0" err="1"/>
              <a:t>Geolocation</a:t>
            </a:r>
            <a:r>
              <a:rPr lang="en-US" sz="2000" dirty="0"/>
              <a:t> API does pretty much what you think it might: you can ask the user whether you can use their location in your app.</a:t>
            </a:r>
          </a:p>
          <a:p>
            <a:r>
              <a:rPr lang="en-US" sz="2000" dirty="0"/>
              <a:t>Nearly all browsers support the </a:t>
            </a:r>
            <a:r>
              <a:rPr lang="en-US" sz="2000" dirty="0" err="1"/>
              <a:t>Geolocation</a:t>
            </a:r>
            <a:r>
              <a:rPr lang="en-US" sz="2000" dirty="0"/>
              <a:t> API at this point (http://caniuse.com/#feat=geolocation), so you can take advantage of it and let a user choose the current location for a post.</a:t>
            </a:r>
          </a:p>
          <a:p>
            <a:r>
              <a:rPr lang="en-US" sz="2000" dirty="0"/>
              <a:t>Note that the </a:t>
            </a:r>
            <a:r>
              <a:rPr lang="en-US" sz="2000" dirty="0" err="1"/>
              <a:t>Geolocation</a:t>
            </a:r>
            <a:r>
              <a:rPr lang="en-US" sz="2000" dirty="0"/>
              <a:t> API can only be used in secure contexts, so if you try to deploy Letters Social to an unsecured host, it won’t work.</a:t>
            </a:r>
          </a:p>
          <a:p>
            <a:r>
              <a:rPr lang="en-US" sz="2000" dirty="0"/>
              <a:t>You’ll need to use the </a:t>
            </a:r>
            <a:r>
              <a:rPr lang="en-US" sz="2000" dirty="0" err="1"/>
              <a:t>Mapbox</a:t>
            </a:r>
            <a:r>
              <a:rPr lang="en-US" sz="2000" dirty="0"/>
              <a:t> API again, since all the </a:t>
            </a:r>
            <a:r>
              <a:rPr lang="en-US" sz="2000" dirty="0" err="1"/>
              <a:t>Geolocation</a:t>
            </a:r>
            <a:r>
              <a:rPr lang="en-US" sz="2000" dirty="0"/>
              <a:t> API gives you back is coordinates.</a:t>
            </a:r>
          </a:p>
          <a:p>
            <a:r>
              <a:rPr lang="en-US" sz="2000" dirty="0"/>
              <a:t>Remember how you used the user’s text to search for locations in </a:t>
            </a:r>
            <a:r>
              <a:rPr lang="en-US" sz="2000" dirty="0" err="1"/>
              <a:t>Mapbox</a:t>
            </a:r>
            <a:r>
              <a:rPr lang="en-US" sz="2000" dirty="0"/>
              <a:t>?</a:t>
            </a:r>
          </a:p>
          <a:p>
            <a:r>
              <a:rPr lang="en-US" sz="2000" dirty="0"/>
              <a:t>You can do the inverse: provide coordinates to </a:t>
            </a:r>
            <a:r>
              <a:rPr lang="en-US" sz="2000" dirty="0" err="1"/>
              <a:t>Mapbox</a:t>
            </a:r>
            <a:r>
              <a:rPr lang="en-US" sz="2000" dirty="0"/>
              <a:t> and get back matching addresses.</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382000" cy="6245352"/>
          </a:xfrm>
        </p:spPr>
        <p:txBody>
          <a:bodyPr>
            <a:normAutofit/>
          </a:bodyPr>
          <a:lstStyle/>
          <a:p>
            <a:r>
              <a:rPr lang="en-US" sz="2000" dirty="0"/>
              <a:t>The following listing shows how to use the </a:t>
            </a:r>
            <a:r>
              <a:rPr lang="en-US" sz="2000" dirty="0" err="1"/>
              <a:t>Geolocation</a:t>
            </a:r>
            <a:r>
              <a:rPr lang="en-US" sz="2000" dirty="0"/>
              <a:t> and </a:t>
            </a:r>
            <a:r>
              <a:rPr lang="en-US" sz="2000" dirty="0" err="1"/>
              <a:t>Mapbox</a:t>
            </a:r>
            <a:r>
              <a:rPr lang="en-US" sz="2000" dirty="0"/>
              <a:t> APIs to let the user choose their current location for a post.</a:t>
            </a:r>
          </a:p>
          <a:p>
            <a:endParaRPr lang="en-US" sz="2000" dirty="0"/>
          </a:p>
        </p:txBody>
      </p:sp>
      <p:pic>
        <p:nvPicPr>
          <p:cNvPr id="4" name="Picture 3" descr="Capture.JPG"/>
          <p:cNvPicPr>
            <a:picLocks noChangeAspect="1"/>
          </p:cNvPicPr>
          <p:nvPr/>
        </p:nvPicPr>
        <p:blipFill>
          <a:blip r:embed="rId2"/>
          <a:stretch>
            <a:fillRect/>
          </a:stretch>
        </p:blipFill>
        <p:spPr>
          <a:xfrm>
            <a:off x="546503" y="1219200"/>
            <a:ext cx="7912181" cy="4343400"/>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sz="quarter" idx="1"/>
          </p:nvPr>
        </p:nvPicPr>
        <p:blipFill>
          <a:blip r:embed="rId2"/>
          <a:srcRect/>
          <a:stretch>
            <a:fillRect/>
          </a:stretch>
        </p:blipFill>
        <p:spPr bwMode="auto">
          <a:xfrm>
            <a:off x="1600200" y="121298"/>
            <a:ext cx="5791199" cy="6459829"/>
          </a:xfrm>
          <a:prstGeom prst="rect">
            <a:avLst/>
          </a:prstGeom>
          <a:noFill/>
          <a:ln w="9525">
            <a:noFill/>
            <a:miter lim="800000"/>
            <a:headEnd/>
            <a:tailEnd/>
          </a:ln>
          <a:effectLst/>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458200" cy="6245352"/>
          </a:xfrm>
        </p:spPr>
        <p:txBody>
          <a:bodyPr>
            <a:normAutofit/>
          </a:bodyPr>
          <a:lstStyle/>
          <a:p>
            <a:r>
              <a:rPr lang="en-US" sz="2000" i="1" dirty="0"/>
              <a:t>1 Bind class method</a:t>
            </a:r>
          </a:p>
          <a:p>
            <a:r>
              <a:rPr lang="en-US" sz="2000" i="1" dirty="0"/>
              <a:t>2 Check to see if browser supports </a:t>
            </a:r>
            <a:r>
              <a:rPr lang="en-US" sz="2000" i="1" dirty="0" err="1"/>
              <a:t>geolocation</a:t>
            </a:r>
            <a:endParaRPr lang="en-US" sz="2000" i="1" dirty="0"/>
          </a:p>
          <a:p>
            <a:r>
              <a:rPr lang="en-US" sz="2000" i="1" dirty="0"/>
              <a:t>3 Get current position of user’s device</a:t>
            </a:r>
          </a:p>
          <a:p>
            <a:r>
              <a:rPr lang="en-US" sz="2000" i="1" dirty="0"/>
              <a:t>4 This will yield back coordinates that you can use.</a:t>
            </a:r>
          </a:p>
          <a:p>
            <a:r>
              <a:rPr lang="en-US" sz="2000" i="1" dirty="0"/>
              <a:t>5 Use </a:t>
            </a:r>
            <a:r>
              <a:rPr lang="en-US" sz="2000" i="1" dirty="0" err="1"/>
              <a:t>Mapbox</a:t>
            </a:r>
            <a:r>
              <a:rPr lang="en-US" sz="2000" i="1" dirty="0"/>
              <a:t> to </a:t>
            </a:r>
            <a:r>
              <a:rPr lang="en-US" sz="2000" i="1" dirty="0" err="1"/>
              <a:t>geocode</a:t>
            </a:r>
            <a:r>
              <a:rPr lang="en-US" sz="2000" i="1" dirty="0"/>
              <a:t> the coordinates and return early if nothing is </a:t>
            </a:r>
            <a:r>
              <a:rPr lang="en-US" sz="2000" dirty="0"/>
              <a:t>found.</a:t>
            </a:r>
          </a:p>
          <a:p>
            <a:r>
              <a:rPr lang="en-US" sz="2000" i="1" dirty="0"/>
              <a:t>6 Get first (closest) feature to use</a:t>
            </a:r>
          </a:p>
          <a:p>
            <a:r>
              <a:rPr lang="en-US" sz="2000" i="1" dirty="0"/>
              <a:t>7 Pull out latitude and longitude</a:t>
            </a:r>
          </a:p>
          <a:p>
            <a:r>
              <a:rPr lang="en-US" sz="2000" i="1" dirty="0"/>
              <a:t>8 Create location payload to use and update component state with it</a:t>
            </a:r>
          </a:p>
          <a:p>
            <a:r>
              <a:rPr lang="en-US" sz="2000" i="1" dirty="0"/>
              <a:t>9 Call the </a:t>
            </a:r>
            <a:r>
              <a:rPr lang="en-US" sz="2000" i="1" dirty="0" err="1"/>
              <a:t>handleLocationUpdate</a:t>
            </a:r>
            <a:r>
              <a:rPr lang="en-US" sz="2000" i="1" dirty="0"/>
              <a:t> prop with new location</a:t>
            </a:r>
          </a:p>
          <a:p>
            <a:r>
              <a:rPr lang="en-US" sz="2000" i="1" dirty="0"/>
              <a:t>10 Options to pass to </a:t>
            </a:r>
            <a:r>
              <a:rPr lang="en-US" sz="2000" i="1" dirty="0" err="1"/>
              <a:t>Geolocation</a:t>
            </a:r>
            <a:r>
              <a:rPr lang="en-US" sz="2000" i="1" dirty="0"/>
              <a:t> API</a:t>
            </a:r>
          </a:p>
          <a:p>
            <a:r>
              <a:rPr lang="en-US" sz="2000" dirty="0"/>
              <a:t>Your component can search </a:t>
            </a:r>
            <a:r>
              <a:rPr lang="en-US" sz="2000" dirty="0" err="1"/>
              <a:t>Mapbox</a:t>
            </a:r>
            <a:r>
              <a:rPr lang="en-US" sz="2000" dirty="0"/>
              <a:t> for locations and let the user pick their own location via the </a:t>
            </a:r>
            <a:r>
              <a:rPr lang="en-US" sz="2000" dirty="0" err="1"/>
              <a:t>Geolocation</a:t>
            </a:r>
            <a:r>
              <a:rPr lang="en-US" sz="2000" dirty="0"/>
              <a:t> API.</a:t>
            </a:r>
          </a:p>
          <a:p>
            <a:r>
              <a:rPr lang="en-US" sz="2000" dirty="0"/>
              <a:t>But it’s not showing anything to the user yet, so you’ll fix that next.</a:t>
            </a:r>
          </a:p>
          <a:p>
            <a:r>
              <a:rPr lang="en-US" sz="2000" dirty="0"/>
              <a:t>You’re going to need to use the location results so the user can click to select one, as shown in the following listing. </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sz="quarter" idx="1"/>
          </p:nvPr>
        </p:nvPicPr>
        <p:blipFill>
          <a:blip r:embed="rId2"/>
          <a:srcRect/>
          <a:stretch>
            <a:fillRect/>
          </a:stretch>
        </p:blipFill>
        <p:spPr bwMode="auto">
          <a:xfrm>
            <a:off x="2005565" y="152400"/>
            <a:ext cx="5385835" cy="6632965"/>
          </a:xfrm>
          <a:prstGeom prst="rect">
            <a:avLst/>
          </a:prstGeom>
          <a:noFill/>
          <a:ln w="9525">
            <a:noFill/>
            <a:miter lim="800000"/>
            <a:headEnd/>
            <a:tailEnd/>
          </a:ln>
          <a:effectLst/>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52400"/>
            <a:ext cx="8229600" cy="6321552"/>
          </a:xfrm>
        </p:spPr>
        <p:txBody>
          <a:bodyPr>
            <a:normAutofit/>
          </a:bodyPr>
          <a:lstStyle/>
          <a:p>
            <a:r>
              <a:rPr lang="en-US" sz="2000" i="1" dirty="0"/>
              <a:t>1 If there’s a search query and you have matching results, show results.</a:t>
            </a:r>
          </a:p>
          <a:p>
            <a:r>
              <a:rPr lang="en-US" sz="2000" i="1" dirty="0"/>
              <a:t>2 Map over locations you got back from </a:t>
            </a:r>
            <a:r>
              <a:rPr lang="en-US" sz="2000" i="1" dirty="0" err="1"/>
              <a:t>Mapbox</a:t>
            </a:r>
            <a:r>
              <a:rPr lang="en-US" sz="2000" i="1" dirty="0"/>
              <a:t>.</a:t>
            </a:r>
          </a:p>
          <a:p>
            <a:r>
              <a:rPr lang="en-US" sz="2000" i="1" dirty="0"/>
              <a:t>3 If user clicks a location, set that to selected location</a:t>
            </a:r>
          </a:p>
          <a:p>
            <a:r>
              <a:rPr lang="en-US" sz="2000" i="1" dirty="0"/>
              <a:t>4 Don’t forget to key components you’re iterating over.</a:t>
            </a:r>
          </a:p>
          <a:p>
            <a:r>
              <a:rPr lang="en-US" sz="2000" i="1" dirty="0"/>
              <a:t>5 Display location name</a:t>
            </a:r>
          </a:p>
          <a:p>
            <a:r>
              <a:rPr lang="en-US" sz="2000" i="1" dirty="0"/>
              <a:t>6 If there aren’t locations and a search query, don’t do anything.</a:t>
            </a:r>
          </a:p>
          <a:p>
            <a:r>
              <a:rPr lang="en-US" sz="2000" b="1" dirty="0"/>
              <a:t>Updating </a:t>
            </a:r>
            <a:r>
              <a:rPr lang="en-US" sz="2000" b="1" dirty="0" err="1"/>
              <a:t>CreatePost</a:t>
            </a:r>
            <a:r>
              <a:rPr lang="en-US" sz="2000" b="1" dirty="0"/>
              <a:t> and adding maps to posts</a:t>
            </a:r>
          </a:p>
          <a:p>
            <a:r>
              <a:rPr lang="en-US" sz="2000" dirty="0"/>
              <a:t>Now that you’ve created the </a:t>
            </a:r>
            <a:r>
              <a:rPr lang="en-US" sz="2000" dirty="0" err="1"/>
              <a:t>LocationTypeAhead</a:t>
            </a:r>
            <a:r>
              <a:rPr lang="en-US" sz="2000" dirty="0"/>
              <a:t> and </a:t>
            </a:r>
            <a:r>
              <a:rPr lang="en-US" sz="2000" dirty="0" err="1"/>
              <a:t>DisplayMap</a:t>
            </a:r>
            <a:r>
              <a:rPr lang="en-US" sz="2000" dirty="0"/>
              <a:t> components.</a:t>
            </a:r>
          </a:p>
          <a:p>
            <a:r>
              <a:rPr lang="en-US" sz="2000" dirty="0"/>
              <a:t>you can integrate these into the </a:t>
            </a:r>
            <a:r>
              <a:rPr lang="en-US" sz="2000" dirty="0" err="1"/>
              <a:t>CreatePost</a:t>
            </a:r>
            <a:r>
              <a:rPr lang="en-US" sz="2000" dirty="0"/>
              <a:t> component you’ve been working with.</a:t>
            </a:r>
          </a:p>
          <a:p>
            <a:r>
              <a:rPr lang="en-US" sz="2000" dirty="0"/>
              <a:t>This will tie together the functionality you’ve created and allow the user to create posts that have a location.</a:t>
            </a:r>
          </a:p>
          <a:p>
            <a:r>
              <a:rPr lang="en-US" sz="2000" dirty="0"/>
              <a:t>Remember how the </a:t>
            </a:r>
            <a:r>
              <a:rPr lang="en-US" sz="2000" dirty="0" err="1"/>
              <a:t>CreatePost</a:t>
            </a:r>
            <a:r>
              <a:rPr lang="en-US" sz="2000" dirty="0"/>
              <a:t> component passes its data back up to a parent component to do the actual post creation?</a:t>
            </a:r>
            <a:endParaRPr lang="en-US" sz="2000" b="1"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52400"/>
            <a:ext cx="8229600" cy="6321552"/>
          </a:xfrm>
        </p:spPr>
        <p:txBody>
          <a:bodyPr>
            <a:normAutofit/>
          </a:bodyPr>
          <a:lstStyle/>
          <a:p>
            <a:r>
              <a:rPr lang="en-US" sz="2000" dirty="0"/>
              <a:t>You’ll do the same thing with the type-ahead and </a:t>
            </a:r>
            <a:r>
              <a:rPr lang="en-US" sz="2000" dirty="0" err="1"/>
              <a:t>DisplayMap</a:t>
            </a:r>
            <a:r>
              <a:rPr lang="en-US" sz="2000" dirty="0"/>
              <a:t> components, but from the </a:t>
            </a:r>
            <a:r>
              <a:rPr lang="en-US" sz="2000" dirty="0" err="1"/>
              <a:t>CreatePost</a:t>
            </a:r>
            <a:r>
              <a:rPr lang="en-US" sz="2000" dirty="0"/>
              <a:t>.</a:t>
            </a:r>
          </a:p>
          <a:p>
            <a:r>
              <a:rPr lang="en-US" sz="2000" dirty="0"/>
              <a:t>They’ll work together but not be so tied to each other that you can’t move them around or use them elsewhere.</a:t>
            </a:r>
          </a:p>
          <a:p>
            <a:r>
              <a:rPr lang="en-US" sz="2000" dirty="0"/>
              <a:t>You need to update your </a:t>
            </a:r>
            <a:r>
              <a:rPr lang="en-US" sz="2000" dirty="0" err="1"/>
              <a:t>CreatePost</a:t>
            </a:r>
            <a:r>
              <a:rPr lang="en-US" sz="2000" dirty="0"/>
              <a:t> component to work with the </a:t>
            </a:r>
            <a:r>
              <a:rPr lang="en-US" sz="2000" dirty="0" err="1"/>
              <a:t>LocationTypeAhead</a:t>
            </a:r>
            <a:r>
              <a:rPr lang="en-US" sz="2000" dirty="0"/>
              <a:t> and </a:t>
            </a:r>
            <a:r>
              <a:rPr lang="en-US" sz="2000" dirty="0" err="1"/>
              <a:t>DisplayMap</a:t>
            </a:r>
            <a:r>
              <a:rPr lang="en-US" sz="2000" dirty="0"/>
              <a:t> components you created earlier.</a:t>
            </a:r>
          </a:p>
          <a:p>
            <a:r>
              <a:rPr lang="en-US" sz="2000" dirty="0"/>
              <a:t>which, remember, yield and receive a location, respectively.</a:t>
            </a:r>
          </a:p>
          <a:p>
            <a:r>
              <a:rPr lang="en-US" sz="2000" dirty="0"/>
              <a:t>You’ll keep track of a location in the </a:t>
            </a:r>
            <a:r>
              <a:rPr lang="en-US" sz="2000" dirty="0" err="1"/>
              <a:t>CreatePost</a:t>
            </a:r>
            <a:r>
              <a:rPr lang="en-US" sz="2000" dirty="0"/>
              <a:t> component and use the two components you recently created as a source and  destination of the location data.</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sz="quarter" idx="1"/>
          </p:nvPr>
        </p:nvPicPr>
        <p:blipFill>
          <a:blip r:embed="rId2"/>
          <a:srcRect/>
          <a:stretch>
            <a:fillRect/>
          </a:stretch>
        </p:blipFill>
        <p:spPr bwMode="auto">
          <a:xfrm>
            <a:off x="1219200" y="36513"/>
            <a:ext cx="6629400" cy="66294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610600" cy="487362"/>
          </a:xfrm>
        </p:spPr>
        <p:txBody>
          <a:bodyPr>
            <a:normAutofit fontScale="90000"/>
          </a:bodyPr>
          <a:lstStyle/>
          <a:p>
            <a:pPr algn="r"/>
            <a:r>
              <a:rPr lang="en-US" dirty="0">
                <a:solidFill>
                  <a:srgbClr val="00B050"/>
                </a:solidFill>
              </a:rPr>
              <a:t>Multiple components</a:t>
            </a:r>
          </a:p>
        </p:txBody>
      </p:sp>
      <p:sp>
        <p:nvSpPr>
          <p:cNvPr id="3" name="Content Placeholder 2"/>
          <p:cNvSpPr>
            <a:spLocks noGrp="1"/>
          </p:cNvSpPr>
          <p:nvPr>
            <p:ph sz="quarter" idx="1"/>
          </p:nvPr>
        </p:nvSpPr>
        <p:spPr>
          <a:xfrm>
            <a:off x="152400" y="838200"/>
            <a:ext cx="8534400" cy="5635752"/>
          </a:xfrm>
        </p:spPr>
        <p:txBody>
          <a:bodyPr>
            <a:normAutofit/>
          </a:bodyPr>
          <a:lstStyle/>
          <a:p>
            <a:r>
              <a:rPr lang="en-US" sz="2000" dirty="0"/>
              <a:t>We need to know how components can be organized with other components.</a:t>
            </a:r>
          </a:p>
          <a:p>
            <a:r>
              <a:rPr lang="en-US" sz="2000" dirty="0"/>
              <a:t>React components are organized into tree structures.</a:t>
            </a:r>
          </a:p>
          <a:p>
            <a:r>
              <a:rPr lang="en-US" sz="2000" dirty="0"/>
              <a:t>Like DOM elements, React components can be nested and can contain other components.</a:t>
            </a:r>
          </a:p>
          <a:p>
            <a:r>
              <a:rPr lang="en-US" sz="2000" dirty="0"/>
              <a:t>They can also appear “next to” other components, which means that they occur at the same level as other components.</a:t>
            </a:r>
          </a:p>
          <a:p>
            <a:r>
              <a:rPr lang="en-US" sz="2000" dirty="0"/>
              <a:t>Components can have different types of relationships (parent and child).</a:t>
            </a:r>
          </a:p>
          <a:p>
            <a:r>
              <a:rPr lang="en-US" sz="2000" dirty="0"/>
              <a:t>can be used to create other components or can even stand alone.</a:t>
            </a:r>
          </a:p>
          <a:p>
            <a:r>
              <a:rPr lang="en-US" sz="2000" dirty="0"/>
              <a:t>They can often be easily moved around because they’re self-contained and don’t carry any baggage when moved</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sz="quarter" idx="1"/>
          </p:nvPr>
        </p:nvPicPr>
        <p:blipFill>
          <a:blip r:embed="rId2"/>
          <a:srcRect/>
          <a:stretch>
            <a:fillRect/>
          </a:stretch>
        </p:blipFill>
        <p:spPr bwMode="auto">
          <a:xfrm>
            <a:off x="1752600" y="68349"/>
            <a:ext cx="5715000" cy="6654452"/>
          </a:xfrm>
          <a:prstGeom prst="rect">
            <a:avLst/>
          </a:prstGeom>
          <a:noFill/>
          <a:ln w="9525">
            <a:noFill/>
            <a:miter lim="800000"/>
            <a:headEnd/>
            <a:tailEnd/>
          </a:ln>
          <a:effectLst/>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i="1" dirty="0"/>
              <a:t>1 Add keys to state so you can keep track of location and related data; set </a:t>
            </a:r>
            <a:r>
              <a:rPr lang="en-US" sz="2000" dirty="0"/>
              <a:t>up some default location data</a:t>
            </a:r>
          </a:p>
          <a:p>
            <a:r>
              <a:rPr lang="en-US" sz="2000" i="1" dirty="0"/>
              <a:t>2 Bind class methods</a:t>
            </a:r>
          </a:p>
          <a:p>
            <a:r>
              <a:rPr lang="en-US" sz="2000" i="1" dirty="0"/>
              <a:t>3 Allow user to remove location from their post</a:t>
            </a:r>
          </a:p>
          <a:p>
            <a:r>
              <a:rPr lang="en-US" sz="2000" i="1" dirty="0"/>
              <a:t>4 When submitting a post, add location to payload if present</a:t>
            </a:r>
          </a:p>
          <a:p>
            <a:r>
              <a:rPr lang="en-US" sz="2000" i="1" dirty="0"/>
              <a:t>5 Handle a location update from the </a:t>
            </a:r>
            <a:r>
              <a:rPr lang="en-US" sz="2000" i="1" dirty="0" err="1"/>
              <a:t>LocationTypeAhead</a:t>
            </a:r>
            <a:r>
              <a:rPr lang="en-US" sz="2000" i="1" dirty="0"/>
              <a:t> component.</a:t>
            </a:r>
          </a:p>
          <a:p>
            <a:r>
              <a:rPr lang="en-US" sz="2000" i="1" dirty="0"/>
              <a:t>6 Toggle showing the location picker</a:t>
            </a:r>
          </a:p>
          <a:p>
            <a:endParaRPr lang="en-US" sz="2000" i="1" dirty="0"/>
          </a:p>
          <a:p>
            <a:r>
              <a:rPr lang="en-US" sz="2000" dirty="0"/>
              <a:t>The </a:t>
            </a:r>
            <a:r>
              <a:rPr lang="en-US" sz="2000" dirty="0" err="1"/>
              <a:t>CreatePost</a:t>
            </a:r>
            <a:r>
              <a:rPr lang="en-US" sz="2000" dirty="0"/>
              <a:t> component can now work with locations, so you need to add in the UI to make it happen.</a:t>
            </a:r>
          </a:p>
          <a:p>
            <a:r>
              <a:rPr lang="en-US" sz="2000" dirty="0"/>
              <a:t>Once you add in the associated UI for adding a location, you’ll find that the render method has become a little cluttered, This isn’t necessarily a bad thing,</a:t>
            </a:r>
          </a:p>
          <a:p>
            <a:r>
              <a:rPr lang="en-US" sz="2000" dirty="0"/>
              <a:t>and the markup isn’t so complicated that you have to </a:t>
            </a:r>
            <a:r>
              <a:rPr lang="en-US" sz="2000" dirty="0" err="1"/>
              <a:t>refactor</a:t>
            </a:r>
            <a:r>
              <a:rPr lang="en-US" sz="2000" dirty="0"/>
              <a:t> anything (I’ve worked</a:t>
            </a:r>
          </a:p>
          <a:p>
            <a:r>
              <a:rPr lang="en-US" sz="2000" dirty="0"/>
              <a:t>with render methods that are hundreds of lines long),</a:t>
            </a:r>
          </a:p>
          <a:p>
            <a:endParaRPr lang="en-US" sz="2000"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153400" cy="6245352"/>
          </a:xfrm>
        </p:spPr>
        <p:txBody>
          <a:bodyPr>
            <a:normAutofit/>
          </a:bodyPr>
          <a:lstStyle/>
          <a:p>
            <a:r>
              <a:rPr lang="en-US" sz="2000" dirty="0"/>
              <a:t>but it’s a good opportunity to explore a different technique for rendering in React component—which I call </a:t>
            </a:r>
            <a:r>
              <a:rPr lang="en-US" sz="2000" i="1" dirty="0" err="1"/>
              <a:t>subrendering</a:t>
            </a:r>
            <a:r>
              <a:rPr lang="en-US" sz="2000" i="1" dirty="0"/>
              <a:t>.</a:t>
            </a:r>
          </a:p>
          <a:p>
            <a:r>
              <a:rPr lang="en-US" sz="2000" dirty="0"/>
              <a:t>A </a:t>
            </a:r>
            <a:r>
              <a:rPr lang="en-US" sz="2000" i="1" dirty="0" err="1"/>
              <a:t>subrender</a:t>
            </a:r>
            <a:r>
              <a:rPr lang="en-US" sz="2000" i="1" dirty="0"/>
              <a:t> method involves breaking part of your render method into a class </a:t>
            </a:r>
            <a:r>
              <a:rPr lang="en-US" sz="2000" dirty="0"/>
              <a:t>method on the component.</a:t>
            </a:r>
          </a:p>
          <a:p>
            <a:r>
              <a:rPr lang="en-US" sz="2000" dirty="0"/>
              <a:t>(or a function anywhere, really) and then invoking that within a JSX expression in the main render method.</a:t>
            </a:r>
          </a:p>
          <a:p>
            <a:r>
              <a:rPr lang="en-US" sz="2000" dirty="0"/>
              <a:t>You can use this technique if you need to break up a larger render method, need to isolate the logic for a particular part of the rendered UI, or for other reasons.</a:t>
            </a:r>
          </a:p>
          <a:p>
            <a:r>
              <a:rPr lang="en-US" sz="2000" dirty="0"/>
              <a:t>You’ll probably find other cases where it’s useful, but the key takeaway is that you can break up your render into multiple parts that don’t have to be other components</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sz="quarter" idx="1"/>
          </p:nvPr>
        </p:nvPicPr>
        <p:blipFill>
          <a:blip r:embed="rId2"/>
          <a:srcRect/>
          <a:stretch>
            <a:fillRect/>
          </a:stretch>
        </p:blipFill>
        <p:spPr bwMode="auto">
          <a:xfrm>
            <a:off x="1219200" y="115398"/>
            <a:ext cx="6934200" cy="6613455"/>
          </a:xfrm>
          <a:prstGeom prst="rect">
            <a:avLst/>
          </a:prstGeom>
          <a:noFill/>
          <a:ln w="9525">
            <a:noFill/>
            <a:miter lim="800000"/>
            <a:headEnd/>
            <a:tailEnd/>
          </a:ln>
          <a:effectLst/>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sz="quarter" idx="1"/>
          </p:nvPr>
        </p:nvPicPr>
        <p:blipFill>
          <a:blip r:embed="rId2"/>
          <a:srcRect/>
          <a:stretch>
            <a:fillRect/>
          </a:stretch>
        </p:blipFill>
        <p:spPr bwMode="auto">
          <a:xfrm>
            <a:off x="1600200" y="119222"/>
            <a:ext cx="5943600" cy="6634086"/>
          </a:xfrm>
          <a:prstGeom prst="rect">
            <a:avLst/>
          </a:prstGeom>
          <a:noFill/>
          <a:ln w="9525">
            <a:noFill/>
            <a:miter lim="800000"/>
            <a:headEnd/>
            <a:tailEnd/>
          </a:ln>
          <a:effectLst/>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i="1" dirty="0"/>
              <a:t>1 Bind class method in constructor</a:t>
            </a:r>
          </a:p>
          <a:p>
            <a:r>
              <a:rPr lang="en-US" sz="2000" i="1" dirty="0"/>
              <a:t>2 If a location is selected, show button that allows users to remove their </a:t>
            </a:r>
            <a:r>
              <a:rPr lang="en-US" sz="2000" dirty="0"/>
              <a:t>location.</a:t>
            </a:r>
          </a:p>
          <a:p>
            <a:r>
              <a:rPr lang="en-US" sz="2000" i="1" dirty="0"/>
              <a:t>3 Bind </a:t>
            </a:r>
            <a:r>
              <a:rPr lang="en-US" sz="2000" i="1" dirty="0" err="1"/>
              <a:t>removeLocation</a:t>
            </a:r>
            <a:r>
              <a:rPr lang="en-US" sz="2000" i="1" dirty="0"/>
              <a:t> method and display current location</a:t>
            </a:r>
          </a:p>
          <a:p>
            <a:r>
              <a:rPr lang="en-US" sz="2000" i="1" dirty="0"/>
              <a:t>4 Show button that will toggle location picker components</a:t>
            </a:r>
          </a:p>
          <a:p>
            <a:r>
              <a:rPr lang="en-US" sz="2000" i="1" dirty="0"/>
              <a:t>5 Show right text and use right bound method based on location state</a:t>
            </a:r>
          </a:p>
          <a:p>
            <a:r>
              <a:rPr lang="en-US" sz="2000" i="1" dirty="0"/>
              <a:t>6 Invoke </a:t>
            </a:r>
            <a:r>
              <a:rPr lang="en-US" sz="2000" i="1" dirty="0" err="1"/>
              <a:t>subrender</a:t>
            </a:r>
            <a:r>
              <a:rPr lang="en-US" sz="2000" i="1" dirty="0"/>
              <a:t> method</a:t>
            </a:r>
          </a:p>
          <a:p>
            <a:r>
              <a:rPr lang="en-US" sz="2000" i="1" dirty="0"/>
              <a:t>7 Show or hide location picker components depending on state</a:t>
            </a:r>
          </a:p>
          <a:p>
            <a:r>
              <a:rPr lang="en-US" sz="2000" i="1" dirty="0"/>
              <a:t>8 Show location picker components if a location isn’t selected</a:t>
            </a:r>
          </a:p>
          <a:p>
            <a:endParaRPr lang="en-US" sz="2000" i="1" dirty="0"/>
          </a:p>
          <a:p>
            <a:r>
              <a:rPr lang="en-US" sz="2000" dirty="0"/>
              <a:t>Finally, you need to add the maps to posts that have locations on them. You’ve already done the work of building out the  </a:t>
            </a:r>
            <a:r>
              <a:rPr lang="en-US" sz="2000" dirty="0" err="1"/>
              <a:t>DisplayMap</a:t>
            </a:r>
            <a:r>
              <a:rPr lang="en-US" sz="2000" dirty="0"/>
              <a:t> component and making sure it can work in display-only mode,</a:t>
            </a:r>
          </a:p>
          <a:p>
            <a:r>
              <a:rPr lang="en-US" sz="2000" dirty="0"/>
              <a:t>so all you need to do is include it in the Post component.</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sz="quarter" idx="1"/>
          </p:nvPr>
        </p:nvPicPr>
        <p:blipFill>
          <a:blip r:embed="rId2"/>
          <a:srcRect/>
          <a:stretch>
            <a:fillRect/>
          </a:stretch>
        </p:blipFill>
        <p:spPr bwMode="auto">
          <a:xfrm>
            <a:off x="2280522" y="0"/>
            <a:ext cx="4577478" cy="6805552"/>
          </a:xfrm>
          <a:prstGeom prst="rect">
            <a:avLst/>
          </a:prstGeom>
          <a:noFill/>
          <a:ln w="9525">
            <a:noFill/>
            <a:miter lim="800000"/>
            <a:headEnd/>
            <a:tailEnd/>
          </a:ln>
          <a:effectLst/>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153400" cy="6245352"/>
          </a:xfrm>
        </p:spPr>
        <p:txBody>
          <a:bodyPr>
            <a:normAutofit/>
          </a:bodyPr>
          <a:lstStyle/>
          <a:p>
            <a:r>
              <a:rPr lang="en-US" sz="2000" i="1" dirty="0"/>
              <a:t>1 Import the </a:t>
            </a:r>
            <a:r>
              <a:rPr lang="en-US" sz="2000" i="1" dirty="0" err="1"/>
              <a:t>DisplayMap</a:t>
            </a:r>
            <a:r>
              <a:rPr lang="en-US" sz="2000" i="1" dirty="0"/>
              <a:t> component for use.</a:t>
            </a:r>
          </a:p>
          <a:p>
            <a:r>
              <a:rPr lang="en-US" sz="2000" i="1" dirty="0"/>
              <a:t>2 If post has location associated with it, show it and turn on </a:t>
            </a:r>
            <a:r>
              <a:rPr lang="en-US" sz="2000" i="1" dirty="0" err="1"/>
              <a:t>displayOnly</a:t>
            </a:r>
            <a:endParaRPr lang="en-US" sz="2000" i="1" dirty="0"/>
          </a:p>
          <a:p>
            <a:r>
              <a:rPr lang="en-US" sz="2000" dirty="0"/>
              <a:t>Mode With that, you’ve added the ability to add and display locations on posts for your users.</a:t>
            </a:r>
          </a:p>
          <a:p>
            <a:r>
              <a:rPr lang="en-US" sz="2000" dirty="0"/>
              <a:t>Your investors will surely be happy and impressed by such a game-changing feature!</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05800" cy="639762"/>
          </a:xfrm>
        </p:spPr>
        <p:txBody>
          <a:bodyPr/>
          <a:lstStyle/>
          <a:p>
            <a:pPr algn="r"/>
            <a:r>
              <a:rPr lang="en-US" dirty="0"/>
              <a:t>Routing in React</a:t>
            </a:r>
          </a:p>
        </p:txBody>
      </p:sp>
      <p:sp>
        <p:nvSpPr>
          <p:cNvPr id="3" name="Content Placeholder 2"/>
          <p:cNvSpPr>
            <a:spLocks noGrp="1"/>
          </p:cNvSpPr>
          <p:nvPr>
            <p:ph sz="quarter" idx="1"/>
          </p:nvPr>
        </p:nvSpPr>
        <p:spPr>
          <a:xfrm>
            <a:off x="304800" y="838200"/>
            <a:ext cx="8458200" cy="5635752"/>
          </a:xfrm>
        </p:spPr>
        <p:txBody>
          <a:bodyPr>
            <a:normAutofit fontScale="92500" lnSpcReduction="10000"/>
          </a:bodyPr>
          <a:lstStyle/>
          <a:p>
            <a:r>
              <a:rPr lang="en-US" sz="2000" b="1" dirty="0"/>
              <a:t>WHAT IS ROUTING?</a:t>
            </a:r>
          </a:p>
          <a:p>
            <a:r>
              <a:rPr lang="en-US" sz="2000" dirty="0"/>
              <a:t>To really get into routing, we first have to have some idea of what it is.</a:t>
            </a:r>
          </a:p>
          <a:p>
            <a:r>
              <a:rPr lang="en-US" sz="2000" dirty="0"/>
              <a:t>Routing is a key part of all websites and web applications in one way or another</a:t>
            </a:r>
          </a:p>
          <a:p>
            <a:r>
              <a:rPr lang="en-US" sz="2000" dirty="0"/>
              <a:t>It plays a central role in the simplest static HTML pages and the most complex React web applications.</a:t>
            </a:r>
          </a:p>
          <a:p>
            <a:r>
              <a:rPr lang="en-US" sz="2000" dirty="0"/>
              <a:t>Routing comes into play pretty much anytime you want to map a URL to an action.</a:t>
            </a:r>
          </a:p>
          <a:p>
            <a:r>
              <a:rPr lang="en-US" sz="2000" dirty="0"/>
              <a:t>Most applications are chock full of URL links because links are the de facto way of moving around on the web.</a:t>
            </a:r>
          </a:p>
          <a:p>
            <a:r>
              <a:rPr lang="en-US" sz="2000" dirty="0"/>
              <a:t>Think about how effective a system for finding something a URL has become they’re in use almost everywhere.</a:t>
            </a:r>
          </a:p>
          <a:p>
            <a:r>
              <a:rPr lang="en-US" sz="2000" dirty="0"/>
              <a:t>Why are they so useful for finding things on the web?</a:t>
            </a:r>
          </a:p>
          <a:p>
            <a:r>
              <a:rPr lang="en-US" sz="2000" dirty="0"/>
              <a:t>Maybe because we’re used to routing systems like addresses, and</a:t>
            </a:r>
          </a:p>
          <a:p>
            <a:r>
              <a:rPr lang="en-US" sz="2000" dirty="0"/>
              <a:t>even though URLs don’t require turn-by-turn directions.</a:t>
            </a:r>
          </a:p>
          <a:p>
            <a:r>
              <a:rPr lang="en-US" sz="2000" dirty="0"/>
              <a:t>they help us find what we’re looking for—in this case, apps or resources instead of locations.</a:t>
            </a:r>
            <a:endParaRPr lang="en-US" sz="2000" b="1"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152400"/>
            <a:ext cx="8458200" cy="6321552"/>
          </a:xfrm>
        </p:spPr>
        <p:txBody>
          <a:bodyPr>
            <a:normAutofit lnSpcReduction="10000"/>
          </a:bodyPr>
          <a:lstStyle/>
          <a:p>
            <a:r>
              <a:rPr lang="en-US" sz="2000" i="1" dirty="0"/>
              <a:t>Routing can have many different meanings and implementations.</a:t>
            </a:r>
          </a:p>
          <a:p>
            <a:r>
              <a:rPr lang="en-US" sz="2000" dirty="0"/>
              <a:t>For our purposes, it’s a system for resource navigation.</a:t>
            </a:r>
          </a:p>
          <a:p>
            <a:r>
              <a:rPr lang="en-US" sz="2000" dirty="0"/>
              <a:t>In the abstract, routing is probably a familiar idea to you and is common in web engineering.</a:t>
            </a:r>
          </a:p>
          <a:p>
            <a:r>
              <a:rPr lang="en-US" sz="2000" dirty="0"/>
              <a:t>If you’re working in the browser, you’re familiar with routing as it relates to URLs and resources in the browser.</a:t>
            </a:r>
          </a:p>
          <a:p>
            <a:r>
              <a:rPr lang="en-US" sz="2000" dirty="0"/>
              <a:t>(paths to images, scripts, and so on)</a:t>
            </a:r>
          </a:p>
          <a:p>
            <a:r>
              <a:rPr lang="en-US" sz="2000" dirty="0"/>
              <a:t>On the server, routing can be a focus on matching incoming request paths (like </a:t>
            </a:r>
            <a:r>
              <a:rPr lang="en-US" sz="2000" dirty="0">
                <a:hlinkClick r:id="rId2"/>
              </a:rPr>
              <a:t>https://ifelse.io/reactecosystem</a:t>
            </a:r>
            <a:r>
              <a:rPr lang="en-US" sz="2000" dirty="0"/>
              <a:t>) to resources from a database.</a:t>
            </a:r>
          </a:p>
          <a:p>
            <a:r>
              <a:rPr lang="en-US" sz="2000" dirty="0"/>
              <a:t>routing in this book will usually mean matching components (the resources people want) to a URL.</a:t>
            </a:r>
          </a:p>
          <a:p>
            <a:r>
              <a:rPr lang="en-US" sz="2000" dirty="0"/>
              <a:t>Routing is an important part of web applications. Say you want to build a web app, where users can create custom fundraising pages to raise money for causes that are important to them.</a:t>
            </a:r>
          </a:p>
          <a:p>
            <a:r>
              <a:rPr lang="en-US" sz="2000" dirty="0"/>
              <a:t>In that case, you’ll need routing for quite a few reasons:</a:t>
            </a:r>
          </a:p>
          <a:p>
            <a:r>
              <a:rPr lang="en-US" sz="2000" dirty="0"/>
              <a:t>In general, so people can provide external links to your web app. URLs leading to permanent resources should be long-lasting and keep a consistent structure over time.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sz="quarter" idx="1"/>
          </p:nvPr>
        </p:nvPicPr>
        <p:blipFill>
          <a:blip r:embed="rId2"/>
          <a:srcRect/>
          <a:stretch>
            <a:fillRect/>
          </a:stretch>
        </p:blipFill>
        <p:spPr bwMode="auto">
          <a:xfrm>
            <a:off x="609600" y="685800"/>
            <a:ext cx="7208406" cy="4989512"/>
          </a:xfrm>
          <a:prstGeom prst="rect">
            <a:avLst/>
          </a:prstGeom>
          <a:noFill/>
          <a:ln w="9525">
            <a:noFill/>
            <a:miter lim="800000"/>
            <a:headEnd/>
            <a:tailEnd/>
          </a:ln>
          <a:effectLst/>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153400" cy="6245352"/>
          </a:xfrm>
        </p:spPr>
        <p:txBody>
          <a:bodyPr>
            <a:normAutofit/>
          </a:bodyPr>
          <a:lstStyle/>
          <a:p>
            <a:r>
              <a:rPr lang="en-US" sz="2000" dirty="0"/>
              <a:t>Public fundraising pages need to be reliably accessible to everyone, so you need a URL that will route them to the right page.</a:t>
            </a:r>
          </a:p>
          <a:p>
            <a:r>
              <a:rPr lang="en-US" sz="2000" dirty="0"/>
              <a:t>Different parts of the admin interface will require it. Users need to be able to move forward and backward in their browsing history.</a:t>
            </a:r>
          </a:p>
          <a:p>
            <a:r>
              <a:rPr lang="en-US" sz="2000" dirty="0"/>
              <a:t>Different parts of your site will need their own URLs so you can easily route people to the right section (for example, /settings, /profile, /pricing, and so on).</a:t>
            </a:r>
          </a:p>
          <a:p>
            <a:r>
              <a:rPr lang="en-US" sz="2000" dirty="0"/>
              <a:t>Breaking up your code by page helps promote modularity, so you can break up your app as well. Along with dynamic content, that can in turn reduce the size of the app that has to be loaded at a given point.</a:t>
            </a:r>
          </a:p>
          <a:p>
            <a:endParaRPr lang="en-US" sz="2000"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534400" cy="715962"/>
          </a:xfrm>
        </p:spPr>
        <p:txBody>
          <a:bodyPr>
            <a:normAutofit fontScale="90000"/>
          </a:bodyPr>
          <a:lstStyle/>
          <a:p>
            <a:r>
              <a:rPr lang="en-US" dirty="0"/>
              <a:t>Routing in modern front-end web applications</a:t>
            </a:r>
          </a:p>
        </p:txBody>
      </p:sp>
      <p:sp>
        <p:nvSpPr>
          <p:cNvPr id="3" name="Content Placeholder 2"/>
          <p:cNvSpPr>
            <a:spLocks noGrp="1"/>
          </p:cNvSpPr>
          <p:nvPr>
            <p:ph sz="quarter" idx="1"/>
          </p:nvPr>
        </p:nvSpPr>
        <p:spPr>
          <a:xfrm>
            <a:off x="228600" y="914400"/>
            <a:ext cx="8458200" cy="5559552"/>
          </a:xfrm>
        </p:spPr>
        <p:txBody>
          <a:bodyPr>
            <a:normAutofit/>
          </a:bodyPr>
          <a:lstStyle/>
          <a:p>
            <a:r>
              <a:rPr lang="en-US" sz="2000" dirty="0"/>
              <a:t>In the past, the basic architecture of a web application involved a different approach to routing than the modern way.</a:t>
            </a:r>
          </a:p>
          <a:p>
            <a:r>
              <a:rPr lang="en-US" sz="2000" dirty="0"/>
              <a:t>The older approach involved the server (think something created in Python, Ruby, or, PHP), generating HTML markup and sending it down to the browser.</a:t>
            </a:r>
          </a:p>
          <a:p>
            <a:r>
              <a:rPr lang="en-US" sz="2000" dirty="0"/>
              <a:t>A user might fill out a form with some data, send it back up to the server, and wait for a response.</a:t>
            </a:r>
          </a:p>
          <a:p>
            <a:r>
              <a:rPr lang="en-US" sz="2000" dirty="0"/>
              <a:t>This was revolutionary in making the web more powerful because you could modify data instead of only viewing it. </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sz="quarter" idx="1"/>
          </p:nvPr>
        </p:nvPicPr>
        <p:blipFill>
          <a:blip r:embed="rId2"/>
          <a:srcRect/>
          <a:stretch>
            <a:fillRect/>
          </a:stretch>
        </p:blipFill>
        <p:spPr bwMode="auto">
          <a:xfrm>
            <a:off x="533400" y="262970"/>
            <a:ext cx="8153399" cy="6276254"/>
          </a:xfrm>
          <a:prstGeom prst="rect">
            <a:avLst/>
          </a:prstGeom>
          <a:noFill/>
          <a:ln w="9525">
            <a:noFill/>
            <a:miter lim="800000"/>
            <a:headEnd/>
            <a:tailEnd/>
          </a:ln>
          <a:effectLst/>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dirty="0"/>
              <a:t>So far, you’ve been using a modern architecture to build the learning app.</a:t>
            </a:r>
          </a:p>
          <a:p>
            <a:r>
              <a:rPr lang="en-US" sz="2000" dirty="0"/>
              <a:t>A node.js server sends down the HTML, JavaScript, and CSS that you need for your app, Once that’s loaded, though, React takes over.</a:t>
            </a:r>
          </a:p>
          <a:p>
            <a:r>
              <a:rPr lang="en-US" sz="2000" b="1" dirty="0"/>
              <a:t>CREATING A ROUTER</a:t>
            </a:r>
          </a:p>
          <a:p>
            <a:r>
              <a:rPr lang="en-US" sz="2000" dirty="0"/>
              <a:t>You’ll build a simple router from scratch using components in order to better understand how you can do routing with React applications.</a:t>
            </a:r>
          </a:p>
          <a:p>
            <a:r>
              <a:rPr lang="en-US" sz="2000" dirty="0"/>
              <a:t>You’ll create two components, Router and Route, that will be used together to accomplish client-side routing.</a:t>
            </a:r>
          </a:p>
          <a:p>
            <a:r>
              <a:rPr lang="en-US" sz="2000" dirty="0"/>
              <a:t>The Router component will be comprised of Route components.</a:t>
            </a:r>
          </a:p>
          <a:p>
            <a:r>
              <a:rPr lang="en-US" sz="2000" dirty="0"/>
              <a:t>Each Route will represent a URL path (/, /posts/123) and map a component to that URL. When your users visit /, they’ll see a component for that.</a:t>
            </a:r>
          </a:p>
          <a:p>
            <a:r>
              <a:rPr lang="en-US" sz="2000" dirty="0"/>
              <a:t>The Router component will look like a normal React component (it’ll have a render method and component methods and use JSX) but will let you map components to URLs.</a:t>
            </a:r>
            <a:endParaRPr lang="en-US" sz="2000" b="1"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153400" cy="6245352"/>
          </a:xfrm>
        </p:spPr>
        <p:txBody>
          <a:bodyPr>
            <a:normAutofit fontScale="92500" lnSpcReduction="10000"/>
          </a:bodyPr>
          <a:lstStyle/>
          <a:p>
            <a:r>
              <a:rPr lang="en-US" sz="2000" dirty="0"/>
              <a:t>The Route components can specify parameters like /users/:user, where the :user syntax will denote a value passed to the component.</a:t>
            </a:r>
          </a:p>
          <a:p>
            <a:r>
              <a:rPr lang="en-US" sz="2000" dirty="0"/>
              <a:t>You’ll also create a Link component that will enable navigation with your client-side router.</a:t>
            </a:r>
          </a:p>
          <a:p>
            <a:endParaRPr lang="en-US" sz="2000" i="1" dirty="0"/>
          </a:p>
          <a:p>
            <a:endParaRPr lang="en-US" sz="2000" i="1" dirty="0"/>
          </a:p>
          <a:p>
            <a:endParaRPr lang="en-US" sz="2000" i="1" dirty="0"/>
          </a:p>
          <a:p>
            <a:endParaRPr lang="en-US" sz="2000" i="1" dirty="0"/>
          </a:p>
          <a:p>
            <a:endParaRPr lang="en-US" sz="2000" i="1" dirty="0"/>
          </a:p>
          <a:p>
            <a:endParaRPr lang="en-US" sz="2000" i="1" dirty="0"/>
          </a:p>
          <a:p>
            <a:endParaRPr lang="en-US" sz="2000" i="1" dirty="0"/>
          </a:p>
          <a:p>
            <a:r>
              <a:rPr lang="en-US" sz="2000" i="1" dirty="0"/>
              <a:t>1 Router component handles storing routes and returning the proper </a:t>
            </a:r>
            <a:r>
              <a:rPr lang="en-US" sz="2000" dirty="0"/>
              <a:t>component for use in rendering</a:t>
            </a:r>
          </a:p>
          <a:p>
            <a:r>
              <a:rPr lang="en-US" sz="2000" i="1" dirty="0"/>
              <a:t>2 Each Route component receives a path and a component and matches </a:t>
            </a:r>
            <a:r>
              <a:rPr lang="en-US" sz="2000" dirty="0"/>
              <a:t>them together, and you can nest several components within each other.</a:t>
            </a:r>
          </a:p>
          <a:p>
            <a:r>
              <a:rPr lang="en-US" sz="2000" i="1" dirty="0"/>
              <a:t>3 You can pass in parameters to component paths that represent</a:t>
            </a:r>
          </a:p>
          <a:p>
            <a:r>
              <a:rPr lang="en-US" sz="2000" dirty="0"/>
              <a:t>dynamic values, meaning you can get data back from your routes and use it in components.</a:t>
            </a:r>
          </a:p>
          <a:p>
            <a:endParaRPr lang="en-US" sz="2000" dirty="0"/>
          </a:p>
        </p:txBody>
      </p:sp>
      <p:pic>
        <p:nvPicPr>
          <p:cNvPr id="4" name="Picture 3" descr="Capture.JPG"/>
          <p:cNvPicPr>
            <a:picLocks noChangeAspect="1"/>
          </p:cNvPicPr>
          <p:nvPr/>
        </p:nvPicPr>
        <p:blipFill>
          <a:blip r:embed="rId2"/>
          <a:stretch>
            <a:fillRect/>
          </a:stretch>
        </p:blipFill>
        <p:spPr>
          <a:xfrm>
            <a:off x="609600" y="1447800"/>
            <a:ext cx="6553200" cy="2181225"/>
          </a:xfrm>
          <a:prstGeom prst="rect">
            <a:avLst/>
          </a:prstGeom>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153400" cy="6245352"/>
          </a:xfrm>
        </p:spPr>
        <p:txBody>
          <a:bodyPr>
            <a:normAutofit/>
          </a:bodyPr>
          <a:lstStyle/>
          <a:p>
            <a:r>
              <a:rPr lang="en-US" sz="2000" dirty="0"/>
              <a:t>You’re going to create a Router component that will use child components to match URL routes to components and render them out.</a:t>
            </a:r>
          </a:p>
          <a:p>
            <a:r>
              <a:rPr lang="en-US" sz="2000" dirty="0"/>
              <a:t>Let’s start with the Route components, which you can use to associate components with routes.</a:t>
            </a:r>
          </a:p>
          <a:p>
            <a:r>
              <a:rPr lang="en-US" sz="2000" dirty="0"/>
              <a:t> </a:t>
            </a:r>
          </a:p>
        </p:txBody>
      </p:sp>
      <p:pic>
        <p:nvPicPr>
          <p:cNvPr id="4" name="Picture 3" descr="Capture.JPG"/>
          <p:cNvPicPr>
            <a:picLocks noChangeAspect="1"/>
          </p:cNvPicPr>
          <p:nvPr/>
        </p:nvPicPr>
        <p:blipFill>
          <a:blip r:embed="rId2"/>
          <a:stretch>
            <a:fillRect/>
          </a:stretch>
        </p:blipFill>
        <p:spPr>
          <a:xfrm>
            <a:off x="533400" y="1981200"/>
            <a:ext cx="7984392" cy="4191000"/>
          </a:xfrm>
          <a:prstGeom prst="rect">
            <a:avLst/>
          </a:prstGeom>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382000" cy="6245352"/>
          </a:xfrm>
        </p:spPr>
        <p:txBody>
          <a:bodyPr>
            <a:normAutofit lnSpcReduction="10000"/>
          </a:bodyPr>
          <a:lstStyle/>
          <a:p>
            <a:r>
              <a:rPr lang="en-US" sz="2000" i="1" dirty="0"/>
              <a:t>1 Bring in invariant library so you can ensure that the Route component </a:t>
            </a:r>
            <a:r>
              <a:rPr lang="en-US" sz="2000" dirty="0"/>
              <a:t>never gets rendered, or if it does, you’ll throw an error</a:t>
            </a:r>
          </a:p>
          <a:p>
            <a:r>
              <a:rPr lang="en-US" sz="2000" i="1" dirty="0"/>
              <a:t>2 Each Route takes a path and a function, so specify these props using </a:t>
            </a:r>
            <a:r>
              <a:rPr lang="en-US" sz="2000" dirty="0" err="1"/>
              <a:t>PropTypes</a:t>
            </a:r>
            <a:r>
              <a:rPr lang="en-US" sz="2000" dirty="0"/>
              <a:t>.</a:t>
            </a:r>
          </a:p>
          <a:p>
            <a:r>
              <a:rPr lang="en-US" sz="2000" i="1" dirty="0"/>
              <a:t>3 The entire Route component is just a function that returns a call to the </a:t>
            </a:r>
            <a:r>
              <a:rPr lang="en-US" sz="2000" dirty="0"/>
              <a:t>invariant library—if ever called, error is thrown and you’ll know things aren’t behaving correctly</a:t>
            </a:r>
          </a:p>
          <a:p>
            <a:r>
              <a:rPr lang="en-US" sz="2000" i="1" dirty="0"/>
              <a:t>4 Use a named export to make component available to outside modules.</a:t>
            </a:r>
          </a:p>
          <a:p>
            <a:r>
              <a:rPr lang="en-US" sz="2000" dirty="0"/>
              <a:t>You probably noticed that you’re importing a new library here, called invariant.</a:t>
            </a:r>
          </a:p>
          <a:p>
            <a:r>
              <a:rPr lang="en-US" sz="2000" dirty="0"/>
              <a:t>This is a simple tool you’ll use to ensure that errors get thrown if certain conditions aren’t met.</a:t>
            </a:r>
          </a:p>
          <a:p>
            <a:r>
              <a:rPr lang="en-US" sz="2000" dirty="0"/>
              <a:t>To use it, you pass in a value and a message. If that value is </a:t>
            </a:r>
            <a:r>
              <a:rPr lang="en-US" sz="2000" i="1" dirty="0" err="1"/>
              <a:t>falsey</a:t>
            </a:r>
            <a:r>
              <a:rPr lang="en-US" sz="2000" i="1" dirty="0"/>
              <a:t> </a:t>
            </a:r>
            <a:r>
              <a:rPr lang="en-US" sz="2000" dirty="0"/>
              <a:t>(null, 0, undefined, </a:t>
            </a:r>
            <a:r>
              <a:rPr lang="en-US" sz="2000" dirty="0" err="1"/>
              <a:t>NaN</a:t>
            </a:r>
            <a:r>
              <a:rPr lang="en-US" sz="2000" dirty="0"/>
              <a:t>, ''(empty string), or false),</a:t>
            </a:r>
            <a:r>
              <a:rPr lang="en-US" sz="2000" i="1" dirty="0"/>
              <a:t> </a:t>
            </a:r>
            <a:r>
              <a:rPr lang="en-US" sz="2000" dirty="0"/>
              <a:t>it will throw an error</a:t>
            </a:r>
          </a:p>
          <a:p>
            <a:r>
              <a:rPr lang="en-US" sz="2000" dirty="0"/>
              <a:t>The invariant library is often used in React, so if you ever see a warning or error message in the developer tools console that says something like “invariant violation it’s probably involved.</a:t>
            </a:r>
            <a:endParaRPr lang="en-US" sz="2000" i="1" dirty="0"/>
          </a:p>
          <a:p>
            <a:endParaRPr lang="en-US" sz="2000"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52400"/>
            <a:ext cx="8229600" cy="6321552"/>
          </a:xfrm>
        </p:spPr>
        <p:txBody>
          <a:bodyPr>
            <a:normAutofit/>
          </a:bodyPr>
          <a:lstStyle/>
          <a:p>
            <a:r>
              <a:rPr lang="en-US" sz="2000" dirty="0"/>
              <a:t>That’s right—the Route component won’t render anything If it does, the invariant tool will throw an error.</a:t>
            </a:r>
          </a:p>
          <a:p>
            <a:r>
              <a:rPr lang="en-US" sz="2000" dirty="0"/>
              <a:t>You’ll use the Route components to store props and pass in the children you want, This will become clearer as you build out your Router component,</a:t>
            </a:r>
          </a:p>
          <a:p>
            <a:endParaRPr lang="en-US" sz="2000" dirty="0"/>
          </a:p>
        </p:txBody>
      </p:sp>
      <p:pic>
        <p:nvPicPr>
          <p:cNvPr id="4" name="Picture 3" descr="Capture.JPG"/>
          <p:cNvPicPr>
            <a:picLocks noChangeAspect="1"/>
          </p:cNvPicPr>
          <p:nvPr/>
        </p:nvPicPr>
        <p:blipFill>
          <a:blip r:embed="rId2"/>
          <a:stretch>
            <a:fillRect/>
          </a:stretch>
        </p:blipFill>
        <p:spPr>
          <a:xfrm>
            <a:off x="609600" y="1828800"/>
            <a:ext cx="7267575" cy="4819650"/>
          </a:xfrm>
          <a:prstGeom prst="rect">
            <a:avLst/>
          </a:prstGeom>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pPr algn="r"/>
            <a:r>
              <a:rPr lang="en-US" dirty="0"/>
              <a:t>Starting to build the &lt;Router/&gt; component</a:t>
            </a:r>
          </a:p>
        </p:txBody>
      </p:sp>
      <p:sp>
        <p:nvSpPr>
          <p:cNvPr id="3" name="Content Placeholder 2"/>
          <p:cNvSpPr>
            <a:spLocks noGrp="1"/>
          </p:cNvSpPr>
          <p:nvPr>
            <p:ph sz="quarter" idx="1"/>
          </p:nvPr>
        </p:nvSpPr>
        <p:spPr>
          <a:xfrm>
            <a:off x="457200" y="762000"/>
            <a:ext cx="8229600" cy="5711952"/>
          </a:xfrm>
        </p:spPr>
        <p:txBody>
          <a:bodyPr>
            <a:normAutofit/>
          </a:bodyPr>
          <a:lstStyle/>
          <a:p>
            <a:r>
              <a:rPr lang="en-US" sz="2000" dirty="0"/>
              <a:t>you don’t have to do anything “magic” to create your router.</a:t>
            </a:r>
          </a:p>
          <a:p>
            <a:r>
              <a:rPr lang="en-US" sz="2000" dirty="0"/>
              <a:t>You’re going to be working with React components, adding some logic to the Router component, and then using it as the main component that your app renders. </a:t>
            </a:r>
          </a:p>
          <a:p>
            <a:r>
              <a:rPr lang="en-US" sz="2000" b="1" dirty="0"/>
              <a:t>What about React Router?</a:t>
            </a:r>
          </a:p>
          <a:p>
            <a:r>
              <a:rPr lang="en-US" sz="2000" dirty="0"/>
              <a:t>It’s one of the most popular React projects in open source and is by far the most popular routing solution for React applications.</a:t>
            </a:r>
          </a:p>
          <a:p>
            <a:endParaRPr lang="en-US" sz="2000" b="1" dirty="0"/>
          </a:p>
        </p:txBody>
      </p:sp>
      <p:pic>
        <p:nvPicPr>
          <p:cNvPr id="4" name="Picture 3" descr="Capture.JPG"/>
          <p:cNvPicPr>
            <a:picLocks noChangeAspect="1"/>
          </p:cNvPicPr>
          <p:nvPr/>
        </p:nvPicPr>
        <p:blipFill>
          <a:blip r:embed="rId2"/>
          <a:stretch>
            <a:fillRect/>
          </a:stretch>
        </p:blipFill>
        <p:spPr>
          <a:xfrm>
            <a:off x="1371600" y="3200400"/>
            <a:ext cx="4953000" cy="3581126"/>
          </a:xfrm>
          <a:prstGeom prst="rect">
            <a:avLst/>
          </a:prstGeom>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152400"/>
            <a:ext cx="8458200" cy="6321552"/>
          </a:xfrm>
        </p:spPr>
        <p:txBody>
          <a:bodyPr>
            <a:normAutofit/>
          </a:bodyPr>
          <a:lstStyle/>
          <a:p>
            <a:r>
              <a:rPr lang="en-US" sz="2000" i="1" dirty="0"/>
              <a:t>1 The Router component will have a render() method.</a:t>
            </a:r>
          </a:p>
          <a:p>
            <a:r>
              <a:rPr lang="en-US" sz="2000" i="1" dirty="0"/>
              <a:t>2 You’ll store the routes on the router component in an object.</a:t>
            </a:r>
          </a:p>
          <a:p>
            <a:r>
              <a:rPr lang="en-US" sz="2000" i="1" dirty="0"/>
              <a:t>3 Specify </a:t>
            </a:r>
            <a:r>
              <a:rPr lang="en-US" sz="2000" i="1" dirty="0" err="1"/>
              <a:t>PropTypes</a:t>
            </a:r>
            <a:r>
              <a:rPr lang="en-US" sz="2000" i="1" dirty="0"/>
              <a:t>—the router will receive children and a location to </a:t>
            </a:r>
            <a:r>
              <a:rPr lang="en-US" sz="2000" dirty="0"/>
              <a:t>work with.</a:t>
            </a:r>
          </a:p>
          <a:p>
            <a:r>
              <a:rPr lang="en-US" sz="2000" dirty="0"/>
              <a:t>When working with routes, there are a few things you’ll need to do.</a:t>
            </a:r>
          </a:p>
          <a:p>
            <a:r>
              <a:rPr lang="en-US" sz="2000" dirty="0"/>
              <a:t>you probably saw that you could pass in path props that didn’t all have a / before them .</a:t>
            </a:r>
          </a:p>
          <a:p>
            <a:r>
              <a:rPr lang="en-US" sz="2000" dirty="0"/>
              <a:t>That may seem like a minor thing, but you need to make sure that users of the router can do this</a:t>
            </a:r>
          </a:p>
          <a:p>
            <a:r>
              <a:rPr lang="en-US" sz="2000" dirty="0"/>
              <a:t>You also need to make sure that any double // get removed if a user were to include too many forward slashes either by accident or as a result of nesting routes.</a:t>
            </a:r>
          </a:p>
          <a:p>
            <a:r>
              <a:rPr lang="en-US" sz="2000" dirty="0"/>
              <a:t>Let’s see how to create two helper utilities to address these issues.</a:t>
            </a:r>
          </a:p>
          <a:p>
            <a:r>
              <a:rPr lang="en-US" sz="2000" dirty="0"/>
              <a:t>First, you want to create a utility for cleaning a path. This will use a simple regular expression to replace any double forward slashes with a single one.</a:t>
            </a:r>
          </a:p>
          <a:p>
            <a:r>
              <a:rPr lang="en-US" sz="2000" dirty="0"/>
              <a:t>The next listing shows how to implement the simple </a:t>
            </a:r>
            <a:r>
              <a:rPr lang="en-US" sz="2000" dirty="0" err="1"/>
              <a:t>cleanPath</a:t>
            </a:r>
            <a:r>
              <a:rPr lang="en-US" sz="2000" dirty="0"/>
              <a:t> method.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229600" cy="792162"/>
          </a:xfrm>
        </p:spPr>
        <p:txBody>
          <a:bodyPr>
            <a:normAutofit/>
          </a:bodyPr>
          <a:lstStyle/>
          <a:p>
            <a:pPr algn="r"/>
            <a:r>
              <a:rPr lang="en-US" i="1" dirty="0">
                <a:solidFill>
                  <a:srgbClr val="00B050"/>
                </a:solidFill>
              </a:rPr>
              <a:t>Components</a:t>
            </a:r>
          </a:p>
        </p:txBody>
      </p:sp>
      <p:sp>
        <p:nvSpPr>
          <p:cNvPr id="3" name="Content Placeholder 2"/>
          <p:cNvSpPr>
            <a:spLocks noGrp="1"/>
          </p:cNvSpPr>
          <p:nvPr>
            <p:ph sz="quarter" idx="1"/>
          </p:nvPr>
        </p:nvSpPr>
        <p:spPr>
          <a:xfrm>
            <a:off x="457200" y="1143000"/>
            <a:ext cx="8153400" cy="5330952"/>
          </a:xfrm>
        </p:spPr>
        <p:txBody>
          <a:bodyPr>
            <a:normAutofit/>
          </a:bodyPr>
          <a:lstStyle/>
          <a:p>
            <a:r>
              <a:rPr lang="en-US" sz="2000" dirty="0"/>
              <a:t>Vue, Preact, Angular, Ember, Webpack, Redux and other well-known JavaScript libraries and frameworks.</a:t>
            </a:r>
          </a:p>
          <a:p>
            <a:r>
              <a:rPr lang="en-US" sz="2000" dirty="0"/>
              <a:t>Major part of frontend applications and shares similar features with the other libraries</a:t>
            </a:r>
          </a:p>
          <a:p>
            <a:r>
              <a:rPr lang="en-US" sz="2000" dirty="0"/>
              <a:t>React’s is very powerful on functional and object-oriented programming concepts and focuses on components as primary units. </a:t>
            </a:r>
          </a:p>
          <a:p>
            <a:r>
              <a:rPr lang="en-US" sz="2000" dirty="0"/>
              <a:t>Components utilize data (</a:t>
            </a:r>
            <a:r>
              <a:rPr lang="en-US" sz="2000" i="1" dirty="0"/>
              <a:t>properties and state) to render your UI as output.</a:t>
            </a:r>
          </a:p>
          <a:p>
            <a:r>
              <a:rPr lang="en-US" sz="2000" dirty="0"/>
              <a:t>Certain types of React components also provide a set of lifecycle methods.</a:t>
            </a:r>
          </a:p>
          <a:p>
            <a:r>
              <a:rPr lang="en-US" sz="2000" dirty="0"/>
              <a:t>Components in React should be easy to think about and integrate with other React components.</a:t>
            </a:r>
          </a:p>
          <a:p>
            <a:r>
              <a:rPr lang="en-US" sz="2000" dirty="0"/>
              <a:t>In React applications, you create interfaces from Components.</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04800"/>
            <a:ext cx="8229600" cy="6169152"/>
          </a:xfrm>
        </p:spPr>
        <p:txBody>
          <a:bodyPr>
            <a:noAutofit/>
          </a:bodyPr>
          <a:lstStyle/>
          <a:p>
            <a:r>
              <a:rPr lang="en-US" sz="2000" dirty="0"/>
              <a:t>what sort of relationships can components have?</a:t>
            </a:r>
          </a:p>
          <a:p>
            <a:r>
              <a:rPr lang="en-US" sz="2000" dirty="0"/>
              <a:t>few different types of relationships that can be created using components.</a:t>
            </a:r>
          </a:p>
          <a:p>
            <a:r>
              <a:rPr lang="en-US" sz="2000" dirty="0"/>
              <a:t>Components can be used in flexible ways. Because they’re self-contained.</a:t>
            </a:r>
          </a:p>
          <a:p>
            <a:r>
              <a:rPr lang="en-US" sz="2000" dirty="0"/>
              <a:t>Composable components are often easily moved around and can be reused to create other components.</a:t>
            </a:r>
          </a:p>
          <a:p>
            <a:r>
              <a:rPr lang="en-US" sz="2000" dirty="0"/>
              <a:t>Because of components are composable, they can be used in many places throughout our application.</a:t>
            </a:r>
          </a:p>
          <a:p>
            <a:r>
              <a:rPr lang="en-US" sz="2000" dirty="0"/>
              <a:t>Wherever a component is used, it is having certain type of relationship: </a:t>
            </a:r>
            <a:r>
              <a:rPr lang="en-US" sz="2000" i="1" dirty="0"/>
              <a:t>parent and child.</a:t>
            </a:r>
          </a:p>
          <a:p>
            <a:r>
              <a:rPr lang="en-US" sz="2000" dirty="0"/>
              <a:t>If a component contains another component, it’s said to be the parent.</a:t>
            </a:r>
          </a:p>
          <a:p>
            <a:r>
              <a:rPr lang="en-US" sz="2000" dirty="0"/>
              <a:t>A component within another component is said to be a child.</a:t>
            </a:r>
          </a:p>
          <a:p>
            <a:r>
              <a:rPr lang="en-US" sz="2000" dirty="0"/>
              <a:t>Components that exist at the same level don’t share any sort of direct relationship.</a:t>
            </a:r>
          </a:p>
          <a:p>
            <a:r>
              <a:rPr lang="en-US" sz="2000" dirty="0"/>
              <a:t>Even though they might be right next to each other. They only “care” about their parents and children. </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228600"/>
            <a:ext cx="8458200" cy="6245352"/>
          </a:xfrm>
        </p:spPr>
        <p:txBody>
          <a:bodyPr>
            <a:normAutofit/>
          </a:bodyPr>
          <a:lstStyle/>
          <a:p>
            <a:r>
              <a:rPr lang="en-US" sz="2000" dirty="0" err="1"/>
              <a:t>cleanPath</a:t>
            </a:r>
            <a:r>
              <a:rPr lang="en-US" sz="2000" dirty="0"/>
              <a:t>(path) {</a:t>
            </a:r>
          </a:p>
          <a:p>
            <a:pPr lvl="1"/>
            <a:r>
              <a:rPr lang="en-US" sz="2000" dirty="0"/>
              <a:t>return </a:t>
            </a:r>
            <a:r>
              <a:rPr lang="en-US" sz="2000" dirty="0" err="1"/>
              <a:t>path.replace</a:t>
            </a:r>
            <a:r>
              <a:rPr lang="en-US" sz="2000" dirty="0"/>
              <a:t>(/\/\//g, '/'); </a:t>
            </a:r>
            <a:r>
              <a:rPr lang="en-US" sz="2000" i="1" dirty="0"/>
              <a:t>1</a:t>
            </a:r>
          </a:p>
          <a:p>
            <a:r>
              <a:rPr lang="en-US" sz="2000" dirty="0"/>
              <a:t>}</a:t>
            </a:r>
          </a:p>
          <a:p>
            <a:r>
              <a:rPr lang="en-US" sz="2000" i="1" dirty="0"/>
              <a:t>1 </a:t>
            </a:r>
            <a:r>
              <a:rPr lang="en-US" sz="2000" i="1" dirty="0" err="1"/>
              <a:t>cleanPath</a:t>
            </a:r>
            <a:r>
              <a:rPr lang="en-US" sz="2000" i="1" dirty="0"/>
              <a:t> uses </a:t>
            </a:r>
            <a:r>
              <a:rPr lang="en-US" sz="2000" i="1" dirty="0" err="1"/>
              <a:t>String.replace</a:t>
            </a:r>
            <a:r>
              <a:rPr lang="en-US" sz="2000" i="1" dirty="0"/>
              <a:t> to remove any double slash characters </a:t>
            </a:r>
            <a:r>
              <a:rPr lang="en-US" sz="2000" dirty="0"/>
              <a:t>from the path (/). </a:t>
            </a:r>
          </a:p>
          <a:p>
            <a:r>
              <a:rPr lang="en-US" sz="2000" dirty="0"/>
              <a:t>First, the basic </a:t>
            </a:r>
            <a:r>
              <a:rPr lang="en-US" sz="2000" dirty="0" err="1"/>
              <a:t>regex</a:t>
            </a:r>
            <a:r>
              <a:rPr lang="en-US" sz="2000" dirty="0"/>
              <a:t> syntax in JavaScript is two forward slashes with an expression inside /&lt;regular expression&gt;/</a:t>
            </a:r>
          </a:p>
          <a:p>
            <a:r>
              <a:rPr lang="en-US" sz="2000" dirty="0"/>
              <a:t>Second it’s only two forward slashes (//) with escape characters (/) added so they don’t get interpreted as comments or anything else</a:t>
            </a:r>
          </a:p>
          <a:p>
            <a:r>
              <a:rPr lang="en-US" sz="2000" dirty="0"/>
              <a:t>Finally, the g character added to the end of the regular expression is a flag meaning </a:t>
            </a:r>
            <a:r>
              <a:rPr lang="en-US" sz="2000" i="1" dirty="0"/>
              <a:t>match all occurrences.</a:t>
            </a:r>
          </a:p>
          <a:p>
            <a:r>
              <a:rPr lang="en-US" sz="2000" dirty="0"/>
              <a:t>you’ll use a small package called </a:t>
            </a:r>
            <a:r>
              <a:rPr lang="en-US" sz="2000" dirty="0" err="1"/>
              <a:t>enroute</a:t>
            </a:r>
            <a:r>
              <a:rPr lang="en-US" sz="2000" dirty="0"/>
              <a:t>, Internally, </a:t>
            </a:r>
            <a:r>
              <a:rPr lang="en-US" sz="2000" dirty="0" err="1"/>
              <a:t>enroute</a:t>
            </a:r>
            <a:r>
              <a:rPr lang="en-US" sz="2000" dirty="0"/>
              <a:t> converts strings into regular expressions that can be used to match strings.</a:t>
            </a:r>
          </a:p>
          <a:p>
            <a:r>
              <a:rPr lang="en-US" sz="2000" dirty="0"/>
              <a:t>You can also use it to specify path </a:t>
            </a:r>
            <a:r>
              <a:rPr lang="en-US" sz="2000" i="1" dirty="0"/>
              <a:t>parameters so you can create a path like /users/:user and get access to the user ID </a:t>
            </a:r>
            <a:r>
              <a:rPr lang="en-US" sz="2000" dirty="0"/>
              <a:t>in /users/1234 as something like </a:t>
            </a:r>
            <a:r>
              <a:rPr lang="en-US" sz="2000" dirty="0" err="1"/>
              <a:t>route.params.user</a:t>
            </a:r>
            <a:r>
              <a:rPr lang="en-US" sz="2000" dirty="0"/>
              <a:t> in your code. </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228600"/>
            <a:ext cx="8458200" cy="6245352"/>
          </a:xfrm>
        </p:spPr>
        <p:txBody>
          <a:bodyPr>
            <a:normAutofit/>
          </a:bodyPr>
          <a:lstStyle/>
          <a:p>
            <a:r>
              <a:rPr lang="en-US" sz="2000" dirty="0"/>
              <a:t>URLs are powerful, and making them dynamic is part of the reason</a:t>
            </a:r>
          </a:p>
          <a:p>
            <a:r>
              <a:rPr lang="en-US" sz="2000" dirty="0"/>
              <a:t>URLs can be meaningful and allow users to visit resources directly without having to first visit one page and then navigate several more times to get where they want to go.</a:t>
            </a:r>
          </a:p>
          <a:p>
            <a:endParaRPr lang="en-US" sz="2000" dirty="0"/>
          </a:p>
        </p:txBody>
      </p:sp>
      <p:pic>
        <p:nvPicPr>
          <p:cNvPr id="4" name="Picture 3" descr="Capture.JPG"/>
          <p:cNvPicPr>
            <a:picLocks noChangeAspect="1"/>
          </p:cNvPicPr>
          <p:nvPr/>
        </p:nvPicPr>
        <p:blipFill>
          <a:blip r:embed="rId2"/>
          <a:stretch>
            <a:fillRect/>
          </a:stretch>
        </p:blipFill>
        <p:spPr>
          <a:xfrm>
            <a:off x="609600" y="1752600"/>
            <a:ext cx="7381875" cy="4876800"/>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153400" cy="6245352"/>
          </a:xfrm>
        </p:spPr>
        <p:txBody>
          <a:bodyPr>
            <a:normAutofit/>
          </a:bodyPr>
          <a:lstStyle/>
          <a:p>
            <a:r>
              <a:rPr lang="en-US" sz="2000" dirty="0"/>
              <a:t>If you’re interested in learning more about parameterized routing, check out the path-to-</a:t>
            </a:r>
            <a:r>
              <a:rPr lang="en-US" sz="2000" dirty="0" err="1"/>
              <a:t>regexp</a:t>
            </a:r>
            <a:r>
              <a:rPr lang="en-US" sz="2000" dirty="0"/>
              <a:t> library, available at </a:t>
            </a:r>
            <a:r>
              <a:rPr lang="en-US" sz="2000" dirty="0">
                <a:hlinkClick r:id="rId2"/>
              </a:rPr>
              <a:t>www.npmjs.com/package/pathtoregexp</a:t>
            </a:r>
            <a:r>
              <a:rPr lang="en-US" sz="2000" dirty="0"/>
              <a:t>.</a:t>
            </a:r>
          </a:p>
          <a:p>
            <a:r>
              <a:rPr lang="en-US" sz="2000" dirty="0"/>
              <a:t>The following listing shows how to integrate </a:t>
            </a:r>
            <a:r>
              <a:rPr lang="en-US" sz="2000" dirty="0" err="1"/>
              <a:t>enroute</a:t>
            </a:r>
            <a:r>
              <a:rPr lang="en-US" sz="2000" dirty="0"/>
              <a:t> with your router and the resulting changes to the render method.</a:t>
            </a:r>
          </a:p>
          <a:p>
            <a:endParaRPr lang="en-US" sz="2000" dirty="0"/>
          </a:p>
        </p:txBody>
      </p:sp>
      <p:pic>
        <p:nvPicPr>
          <p:cNvPr id="4" name="Picture 3" descr="Capture.JPG"/>
          <p:cNvPicPr>
            <a:picLocks noChangeAspect="1"/>
          </p:cNvPicPr>
          <p:nvPr/>
        </p:nvPicPr>
        <p:blipFill>
          <a:blip r:embed="rId3"/>
          <a:stretch>
            <a:fillRect/>
          </a:stretch>
        </p:blipFill>
        <p:spPr>
          <a:xfrm>
            <a:off x="1752600" y="1828800"/>
            <a:ext cx="5362575" cy="5029200"/>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i="1" dirty="0"/>
              <a:t>1 </a:t>
            </a:r>
            <a:r>
              <a:rPr lang="en-US" sz="2000" i="1" dirty="0" err="1"/>
              <a:t>enroute</a:t>
            </a:r>
            <a:r>
              <a:rPr lang="en-US" sz="2000" i="1" dirty="0"/>
              <a:t> is a tiny functional router you use to match URL strings and </a:t>
            </a:r>
            <a:r>
              <a:rPr lang="en-US" sz="2000" dirty="0"/>
              <a:t>parameterize routes.</a:t>
            </a:r>
          </a:p>
          <a:p>
            <a:r>
              <a:rPr lang="en-US" sz="2000" i="1" dirty="0"/>
              <a:t>2 Set </a:t>
            </a:r>
            <a:r>
              <a:rPr lang="en-US" sz="2000" i="1" dirty="0" err="1"/>
              <a:t>propTypes</a:t>
            </a:r>
            <a:r>
              <a:rPr lang="en-US" sz="2000" i="1" dirty="0"/>
              <a:t> as a static class property.</a:t>
            </a:r>
          </a:p>
          <a:p>
            <a:r>
              <a:rPr lang="en-US" sz="2000" i="1" dirty="0"/>
              <a:t>3 Set up component’s initial state and initialize </a:t>
            </a:r>
            <a:r>
              <a:rPr lang="en-US" sz="2000" i="1" dirty="0" err="1"/>
              <a:t>enroute</a:t>
            </a:r>
            <a:endParaRPr lang="en-US" sz="2000" i="1" dirty="0"/>
          </a:p>
          <a:p>
            <a:r>
              <a:rPr lang="en-US" sz="2000" i="1" dirty="0"/>
              <a:t>4 Routes will end up as object with your URL paths for keys.</a:t>
            </a:r>
          </a:p>
          <a:p>
            <a:r>
              <a:rPr lang="en-US" sz="2000" i="1" dirty="0"/>
              <a:t>5 Pass routes into </a:t>
            </a:r>
            <a:r>
              <a:rPr lang="en-US" sz="2000" i="1" dirty="0" err="1"/>
              <a:t>enroute</a:t>
            </a:r>
            <a:r>
              <a:rPr lang="en-US" sz="2000" i="1" dirty="0"/>
              <a:t>, and Render will use return value of </a:t>
            </a:r>
            <a:r>
              <a:rPr lang="en-US" sz="2000" i="1" dirty="0" err="1"/>
              <a:t>enroute</a:t>
            </a:r>
            <a:r>
              <a:rPr lang="en-US" sz="2000" i="1" dirty="0"/>
              <a:t> </a:t>
            </a:r>
            <a:r>
              <a:rPr lang="en-US" sz="2000" dirty="0"/>
              <a:t>to match URLs to components.</a:t>
            </a:r>
          </a:p>
          <a:p>
            <a:r>
              <a:rPr lang="en-US" sz="2000" i="1" dirty="0"/>
              <a:t>6 Pass in the current location to the router as a prop.</a:t>
            </a:r>
          </a:p>
          <a:p>
            <a:r>
              <a:rPr lang="en-US" sz="2000" i="1" dirty="0"/>
              <a:t>7 Use invariant to make sure that you don’t forget to provide a location.</a:t>
            </a:r>
          </a:p>
          <a:p>
            <a:r>
              <a:rPr lang="en-US" sz="2000" i="1" dirty="0"/>
              <a:t>8 Lastly, and most importantly, you want to use the router to match a </a:t>
            </a:r>
            <a:r>
              <a:rPr lang="en-US" sz="2000" dirty="0"/>
              <a:t>location and return the corresponding component.</a:t>
            </a:r>
          </a:p>
          <a:p>
            <a:r>
              <a:rPr lang="en-US" sz="2000" dirty="0"/>
              <a:t>You didn’t add that much code, but some of the most important parts of the router are now in place.</a:t>
            </a:r>
          </a:p>
          <a:p>
            <a:r>
              <a:rPr lang="en-US" sz="2000" dirty="0"/>
              <a:t>Right now, there aren’t any routes for </a:t>
            </a:r>
            <a:r>
              <a:rPr lang="en-US" sz="2000" dirty="0" err="1"/>
              <a:t>enroute</a:t>
            </a:r>
            <a:r>
              <a:rPr lang="en-US" sz="2000" dirty="0"/>
              <a:t> to work with, but the basic mechanics are there</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382000" cy="6245352"/>
          </a:xfrm>
        </p:spPr>
        <p:txBody>
          <a:bodyPr>
            <a:normAutofit/>
          </a:bodyPr>
          <a:lstStyle/>
          <a:p>
            <a:r>
              <a:rPr lang="en-US" sz="2000" dirty="0"/>
              <a:t>To add a route to the router, you need two things: the right URL string to use and the component for that URL.</a:t>
            </a:r>
          </a:p>
          <a:p>
            <a:r>
              <a:rPr lang="en-US" sz="2000" dirty="0"/>
              <a:t>You’ll create a method on the Router component that will let you tie these two things together: </a:t>
            </a:r>
            <a:r>
              <a:rPr lang="en-US" sz="2000" dirty="0" err="1"/>
              <a:t>addRoute</a:t>
            </a:r>
            <a:r>
              <a:rPr lang="en-US" sz="2000" dirty="0"/>
              <a:t>.</a:t>
            </a:r>
          </a:p>
          <a:p>
            <a:r>
              <a:rPr lang="en-US" sz="2000" dirty="0"/>
              <a:t>It takes an object with URL strings for keys and functions for values, and when one of the paths is matched, it invokes the function and passes in some extra data.</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pic>
        <p:nvPicPr>
          <p:cNvPr id="4" name="Picture 3" descr="Capture.JPG"/>
          <p:cNvPicPr>
            <a:picLocks noChangeAspect="1"/>
          </p:cNvPicPr>
          <p:nvPr/>
        </p:nvPicPr>
        <p:blipFill>
          <a:blip r:embed="rId2"/>
          <a:stretch>
            <a:fillRect/>
          </a:stretch>
        </p:blipFill>
        <p:spPr>
          <a:xfrm>
            <a:off x="914399" y="2514600"/>
            <a:ext cx="6991739" cy="3048000"/>
          </a:xfrm>
          <a:prstGeom prst="rect">
            <a:avLst/>
          </a:prstGeom>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52400"/>
            <a:ext cx="8153400" cy="6321552"/>
          </a:xfrm>
        </p:spPr>
        <p:txBody>
          <a:bodyPr>
            <a:normAutofit/>
          </a:bodyPr>
          <a:lstStyle/>
          <a:p>
            <a:r>
              <a:rPr lang="en-US" sz="2000" i="1" dirty="0"/>
              <a:t>1 Two parameters are used: route parameters (like /users/:user) and </a:t>
            </a:r>
            <a:r>
              <a:rPr lang="en-US" sz="2000" dirty="0"/>
              <a:t>any additional data you pass in.</a:t>
            </a:r>
          </a:p>
          <a:p>
            <a:r>
              <a:rPr lang="en-US" sz="2000" i="1" dirty="0"/>
              <a:t>2 Pass in an object with paths and functions that you’ve created to</a:t>
            </a:r>
          </a:p>
          <a:p>
            <a:r>
              <a:rPr lang="en-US" sz="2000" dirty="0"/>
              <a:t>handle those paths.</a:t>
            </a:r>
          </a:p>
          <a:p>
            <a:r>
              <a:rPr lang="en-US" sz="2000" i="1" dirty="0"/>
              <a:t>3 To use, pass in a location and any additional data and the right </a:t>
            </a:r>
            <a:r>
              <a:rPr lang="en-US" sz="2000" dirty="0"/>
              <a:t>function will be executed.</a:t>
            </a:r>
          </a:p>
          <a:p>
            <a:r>
              <a:rPr lang="en-US" sz="2000" dirty="0"/>
              <a:t>Now that you have some idea of how </a:t>
            </a:r>
            <a:r>
              <a:rPr lang="en-US" sz="2000" dirty="0" err="1"/>
              <a:t>enroute</a:t>
            </a:r>
            <a:r>
              <a:rPr lang="en-US" sz="2000" dirty="0"/>
              <a:t> works apart from React, let’s see how to integrate it into your router and give it some life.</a:t>
            </a:r>
          </a:p>
          <a:p>
            <a:r>
              <a:rPr lang="en-US" sz="2000" dirty="0"/>
              <a:t>The children prop that’s available on every React component or element.</a:t>
            </a:r>
          </a:p>
          <a:p>
            <a:r>
              <a:rPr lang="en-US" sz="2000" b="1" dirty="0" err="1"/>
              <a:t>React.Children.map</a:t>
            </a:r>
            <a:r>
              <a:rPr lang="en-US" sz="2000" b="1" dirty="0"/>
              <a:t>— </a:t>
            </a:r>
            <a:r>
              <a:rPr lang="en-US" sz="2000" dirty="0"/>
              <a:t>Similar to Array.map in native JavaScript, this invokes a function on every immediate child within children and returns an array of the elements it traverses.</a:t>
            </a:r>
          </a:p>
          <a:p>
            <a:r>
              <a:rPr lang="en-US" sz="2000" dirty="0"/>
              <a:t> Returns null or undefined rather than an empty array if children is null or undefined.</a:t>
            </a:r>
          </a:p>
          <a:p>
            <a:r>
              <a:rPr lang="en-US" sz="2000" b="1" dirty="0" err="1"/>
              <a:t>React.Children.map</a:t>
            </a:r>
            <a:r>
              <a:rPr lang="en-US" sz="2000" b="1" dirty="0"/>
              <a:t>(children, function[(</a:t>
            </a:r>
            <a:r>
              <a:rPr lang="en-US" sz="2000" b="1" dirty="0" err="1"/>
              <a:t>thisArg</a:t>
            </a:r>
            <a:r>
              <a:rPr lang="en-US" sz="2000" b="1" dirty="0"/>
              <a:t>)])</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153400" cy="6245352"/>
          </a:xfrm>
        </p:spPr>
        <p:txBody>
          <a:bodyPr>
            <a:normAutofit/>
          </a:bodyPr>
          <a:lstStyle/>
          <a:p>
            <a:r>
              <a:rPr lang="en-US" sz="2000" b="1" dirty="0" err="1"/>
              <a:t>React.Children.forEach</a:t>
            </a:r>
            <a:r>
              <a:rPr lang="en-US" sz="2000" b="1" dirty="0"/>
              <a:t>—</a:t>
            </a:r>
            <a:r>
              <a:rPr lang="en-US" sz="2000" dirty="0"/>
              <a:t> Similar to the way that </a:t>
            </a:r>
            <a:r>
              <a:rPr lang="en-US" sz="2000" dirty="0" err="1"/>
              <a:t>React.Chidlren.map</a:t>
            </a:r>
            <a:r>
              <a:rPr lang="en-US" sz="2000" dirty="0"/>
              <a:t> works, but it doesn’t return an array:</a:t>
            </a:r>
          </a:p>
          <a:p>
            <a:r>
              <a:rPr lang="en-US" sz="2000" b="1" dirty="0" err="1"/>
              <a:t>React.Children.forEach</a:t>
            </a:r>
            <a:r>
              <a:rPr lang="en-US" sz="2000" b="1" dirty="0"/>
              <a:t>(children, function[(</a:t>
            </a:r>
            <a:r>
              <a:rPr lang="en-US" sz="2000" b="1" dirty="0" err="1"/>
              <a:t>thisArg</a:t>
            </a:r>
            <a:r>
              <a:rPr lang="en-US" sz="2000" b="1" dirty="0"/>
              <a:t>)])</a:t>
            </a:r>
          </a:p>
          <a:p>
            <a:r>
              <a:rPr lang="en-US" sz="2000" b="1" dirty="0" err="1"/>
              <a:t>React.Children.count</a:t>
            </a:r>
            <a:r>
              <a:rPr lang="en-US" sz="2000" b="1" dirty="0"/>
              <a:t>— </a:t>
            </a:r>
            <a:r>
              <a:rPr lang="en-US" sz="2000" dirty="0"/>
              <a:t>Returns the total number of components found in children. Equal to the number of times either </a:t>
            </a:r>
            <a:r>
              <a:rPr lang="en-US" sz="2000" dirty="0" err="1"/>
              <a:t>React.Children.map</a:t>
            </a:r>
            <a:r>
              <a:rPr lang="en-US" sz="2000" dirty="0"/>
              <a:t> or </a:t>
            </a:r>
            <a:r>
              <a:rPr lang="en-US" sz="2000" dirty="0" err="1"/>
              <a:t>React.Children.forEach</a:t>
            </a:r>
            <a:r>
              <a:rPr lang="en-US" sz="2000" dirty="0"/>
              <a:t> would invoke their callback on the same elements:</a:t>
            </a:r>
          </a:p>
          <a:p>
            <a:r>
              <a:rPr lang="en-US" sz="2000" b="1" dirty="0" err="1"/>
              <a:t>React.Children.count</a:t>
            </a:r>
            <a:r>
              <a:rPr lang="en-US" sz="2000" b="1" dirty="0"/>
              <a:t>(children)</a:t>
            </a:r>
          </a:p>
          <a:p>
            <a:r>
              <a:rPr lang="en-US" sz="2000" b="1" dirty="0" err="1"/>
              <a:t>React.Children.only</a:t>
            </a:r>
            <a:r>
              <a:rPr lang="en-US" sz="2000" b="1" dirty="0"/>
              <a:t>— </a:t>
            </a:r>
            <a:r>
              <a:rPr lang="en-US" sz="2000" dirty="0"/>
              <a:t>Returns the only child in children or throws an error:</a:t>
            </a:r>
          </a:p>
          <a:p>
            <a:r>
              <a:rPr lang="en-US" sz="2000" b="1" dirty="0" err="1"/>
              <a:t>React.Children.toArray</a:t>
            </a:r>
            <a:r>
              <a:rPr lang="en-US" sz="2000" b="1" dirty="0"/>
              <a:t>(children)</a:t>
            </a:r>
          </a:p>
          <a:p>
            <a:r>
              <a:rPr lang="en-US" sz="2000" b="1" dirty="0" err="1"/>
              <a:t>React.Children.toArray</a:t>
            </a:r>
            <a:r>
              <a:rPr lang="en-US" sz="2000" dirty="0"/>
              <a:t>— Returns children as a flat array with keys assigned to each child:</a:t>
            </a:r>
          </a:p>
          <a:p>
            <a:r>
              <a:rPr lang="en-US" sz="2000" b="1" dirty="0" err="1"/>
              <a:t>React.Children.toArray</a:t>
            </a:r>
            <a:r>
              <a:rPr lang="en-US" sz="2000" b="1" dirty="0"/>
              <a:t>(children)</a:t>
            </a:r>
          </a:p>
          <a:p>
            <a:r>
              <a:rPr lang="en-US" sz="2000" dirty="0"/>
              <a:t>you want to add route information to </a:t>
            </a:r>
            <a:r>
              <a:rPr lang="en-US" sz="2000" dirty="0" err="1"/>
              <a:t>this.routes</a:t>
            </a:r>
            <a:r>
              <a:rPr lang="en-US" sz="2000" dirty="0"/>
              <a:t> on the Router component, you’ll use </a:t>
            </a:r>
            <a:r>
              <a:rPr lang="en-US" sz="2000" dirty="0" err="1"/>
              <a:t>React.Children.forEach</a:t>
            </a:r>
            <a:r>
              <a:rPr lang="en-US" sz="2000" dirty="0"/>
              <a:t> to iterate over each of the children of Router and get access to their props.</a:t>
            </a:r>
            <a:endParaRPr lang="en-US" sz="2000" b="1"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52400"/>
            <a:ext cx="8229600" cy="6321552"/>
          </a:xfrm>
        </p:spPr>
        <p:txBody>
          <a:bodyPr>
            <a:normAutofit/>
          </a:bodyPr>
          <a:lstStyle/>
          <a:p>
            <a:r>
              <a:rPr lang="en-US" sz="2000" dirty="0"/>
              <a:t>React 16 introduced many other powerful features, so now we have a way around this.</a:t>
            </a:r>
          </a:p>
          <a:p>
            <a:r>
              <a:rPr lang="en-US" sz="2000" dirty="0"/>
              <a:t>export const </a:t>
            </a:r>
            <a:r>
              <a:rPr lang="en-US" sz="2000" dirty="0" err="1"/>
              <a:t>SelfEradicating</a:t>
            </a:r>
            <a:r>
              <a:rPr lang="en-US" sz="2000" dirty="0"/>
              <a:t> = (props) =&gt; </a:t>
            </a:r>
            <a:r>
              <a:rPr lang="en-US" sz="2000" dirty="0" err="1"/>
              <a:t>props.children</a:t>
            </a:r>
            <a:endParaRPr lang="en-US" sz="2000" dirty="0"/>
          </a:p>
          <a:p>
            <a:r>
              <a:rPr lang="en-US" sz="2000" dirty="0"/>
              <a:t>This component acts as a sort of pass-through getting out of the way or “</a:t>
            </a:r>
            <a:r>
              <a:rPr lang="en-US" sz="2000" dirty="0" err="1"/>
              <a:t>selferadicating</a:t>
            </a:r>
            <a:r>
              <a:rPr lang="en-US" sz="2000" dirty="0"/>
              <a:t>” as it renders its children. </a:t>
            </a:r>
          </a:p>
          <a:p>
            <a:r>
              <a:rPr lang="en-US" sz="2000" dirty="0"/>
              <a:t>Using this approach, you can maintain component separation</a:t>
            </a:r>
          </a:p>
          <a:p>
            <a:endParaRPr lang="en-US" sz="2000" dirty="0"/>
          </a:p>
        </p:txBody>
      </p:sp>
      <p:pic>
        <p:nvPicPr>
          <p:cNvPr id="4" name="Picture 3" descr="Capture.JPG"/>
          <p:cNvPicPr>
            <a:picLocks noChangeAspect="1"/>
          </p:cNvPicPr>
          <p:nvPr/>
        </p:nvPicPr>
        <p:blipFill>
          <a:blip r:embed="rId2"/>
          <a:stretch>
            <a:fillRect/>
          </a:stretch>
        </p:blipFill>
        <p:spPr>
          <a:xfrm>
            <a:off x="1981200" y="2209800"/>
            <a:ext cx="4767262" cy="4457594"/>
          </a:xfrm>
          <a:prstGeom prst="rect">
            <a:avLst/>
          </a:prstGeom>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152400"/>
            <a:ext cx="8382000" cy="6321552"/>
          </a:xfrm>
        </p:spPr>
        <p:txBody>
          <a:bodyPr>
            <a:normAutofit/>
          </a:bodyPr>
          <a:lstStyle/>
          <a:p>
            <a:r>
              <a:rPr lang="en-US" sz="2000" dirty="0"/>
              <a:t>Remember, </a:t>
            </a:r>
            <a:r>
              <a:rPr lang="en-US" sz="2000" dirty="0" err="1"/>
              <a:t>enroute</a:t>
            </a:r>
            <a:r>
              <a:rPr lang="en-US" sz="2000" dirty="0"/>
              <a:t> expects you to give a function to each route so it can pass in parameter information and other data to it.</a:t>
            </a:r>
          </a:p>
          <a:p>
            <a:r>
              <a:rPr lang="en-US" sz="2000" dirty="0"/>
              <a:t>This function is where you’ll tell React to create a component and handle rendering additional child components.</a:t>
            </a:r>
          </a:p>
          <a:p>
            <a:r>
              <a:rPr lang="en-US" sz="2000" dirty="0" err="1"/>
              <a:t>addRoutes</a:t>
            </a:r>
            <a:r>
              <a:rPr lang="en-US" sz="2000" dirty="0"/>
              <a:t> uses </a:t>
            </a:r>
            <a:r>
              <a:rPr lang="en-US" sz="2000" dirty="0" err="1"/>
              <a:t>React.Children.forEach</a:t>
            </a:r>
            <a:r>
              <a:rPr lang="en-US" sz="2000" dirty="0"/>
              <a:t> to iterate over the child Route components, grab their data, and set up the route for </a:t>
            </a:r>
            <a:r>
              <a:rPr lang="en-US" sz="2000" dirty="0" err="1"/>
              <a:t>enroute</a:t>
            </a:r>
            <a:r>
              <a:rPr lang="en-US" sz="2000" dirty="0"/>
              <a:t> to use.</a:t>
            </a:r>
          </a:p>
          <a:p>
            <a:r>
              <a:rPr lang="en-US" sz="2000" dirty="0"/>
              <a:t>This is the core 	body of the router—once you implement this, the router will be up and running</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a:blip r:embed="rId2"/>
          <a:srcRect/>
          <a:stretch>
            <a:fillRect/>
          </a:stretch>
        </p:blipFill>
        <p:spPr bwMode="auto">
          <a:xfrm>
            <a:off x="914400" y="195877"/>
            <a:ext cx="7391400" cy="6512078"/>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a:bodyPr>
          <a:lstStyle/>
          <a:p>
            <a:pPr algn="r"/>
            <a:r>
              <a:rPr lang="en-US" i="1" dirty="0">
                <a:solidFill>
                  <a:srgbClr val="00B050"/>
                </a:solidFill>
              </a:rPr>
              <a:t>Establishing component relationships</a:t>
            </a:r>
          </a:p>
        </p:txBody>
      </p:sp>
      <p:sp>
        <p:nvSpPr>
          <p:cNvPr id="3" name="Content Placeholder 2"/>
          <p:cNvSpPr>
            <a:spLocks noGrp="1"/>
          </p:cNvSpPr>
          <p:nvPr>
            <p:ph sz="quarter" idx="1"/>
          </p:nvPr>
        </p:nvSpPr>
        <p:spPr>
          <a:xfrm>
            <a:off x="228600" y="762000"/>
            <a:ext cx="8534400" cy="5711952"/>
          </a:xfrm>
        </p:spPr>
        <p:txBody>
          <a:bodyPr>
            <a:normAutofit/>
          </a:bodyPr>
          <a:lstStyle/>
          <a:p>
            <a:r>
              <a:rPr lang="en-US" sz="2000" dirty="0"/>
              <a:t>Now you can get started on defining your component hierarchy, which is the process of applying what you’ve learned so far.</a:t>
            </a:r>
          </a:p>
          <a:p>
            <a:r>
              <a:rPr lang="en-US" sz="2000" dirty="0"/>
              <a:t>You’ll establish what will be a component and where it will go.</a:t>
            </a:r>
          </a:p>
          <a:p>
            <a:r>
              <a:rPr lang="en-US" sz="2000" dirty="0"/>
              <a:t>This process of establishing component relationships won’t look the same for every team or every project.</a:t>
            </a:r>
          </a:p>
          <a:p>
            <a:r>
              <a:rPr lang="en-US" sz="2000" dirty="0"/>
              <a:t>Ensure that components are grouped together in a way that makes sense.</a:t>
            </a:r>
          </a:p>
          <a:p>
            <a:r>
              <a:rPr lang="en-US" sz="2000" dirty="0"/>
              <a:t>components should be organized around related functionality.</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305800" cy="6245352"/>
          </a:xfrm>
        </p:spPr>
        <p:txBody>
          <a:bodyPr>
            <a:normAutofit fontScale="85000" lnSpcReduction="10000"/>
          </a:bodyPr>
          <a:lstStyle/>
          <a:p>
            <a:r>
              <a:rPr lang="en-US" i="1" dirty="0"/>
              <a:t>1 Use </a:t>
            </a:r>
            <a:r>
              <a:rPr lang="en-US" i="1" dirty="0" err="1"/>
              <a:t>destructuring</a:t>
            </a:r>
            <a:r>
              <a:rPr lang="en-US" i="1" dirty="0"/>
              <a:t> to get component, path, and children props.</a:t>
            </a:r>
          </a:p>
          <a:p>
            <a:r>
              <a:rPr lang="en-US" i="1" dirty="0"/>
              <a:t>2 Make sure every Route has a path and component prop or throw an </a:t>
            </a:r>
            <a:r>
              <a:rPr lang="en-US" dirty="0"/>
              <a:t>error.</a:t>
            </a:r>
          </a:p>
          <a:p>
            <a:r>
              <a:rPr lang="en-US" i="1" dirty="0"/>
              <a:t>3 render is a function you’ll give to </a:t>
            </a:r>
            <a:r>
              <a:rPr lang="en-US" i="1" dirty="0" err="1"/>
              <a:t>enroute</a:t>
            </a:r>
            <a:r>
              <a:rPr lang="en-US" i="1" dirty="0"/>
              <a:t> that takes </a:t>
            </a:r>
            <a:r>
              <a:rPr lang="en-US" i="1" dirty="0" err="1"/>
              <a:t>routerelated</a:t>
            </a:r>
            <a:endParaRPr lang="en-US" i="1" dirty="0"/>
          </a:p>
          <a:p>
            <a:r>
              <a:rPr lang="en-US" dirty="0" err="1"/>
              <a:t>params</a:t>
            </a:r>
            <a:r>
              <a:rPr lang="en-US" dirty="0"/>
              <a:t> and additional data.</a:t>
            </a:r>
          </a:p>
          <a:p>
            <a:r>
              <a:rPr lang="en-US" i="1" dirty="0"/>
              <a:t>4 Merge together props from parent with child component</a:t>
            </a:r>
          </a:p>
          <a:p>
            <a:r>
              <a:rPr lang="en-US" i="1" dirty="0"/>
              <a:t>5 Create a new component with merged props.</a:t>
            </a:r>
          </a:p>
          <a:p>
            <a:r>
              <a:rPr lang="en-US" i="1" dirty="0"/>
              <a:t>6 If there’s a parent, invoke render method of parent parameter but</a:t>
            </a:r>
          </a:p>
          <a:p>
            <a:r>
              <a:rPr lang="en-US" dirty="0"/>
              <a:t>with children you’ve created</a:t>
            </a:r>
          </a:p>
          <a:p>
            <a:r>
              <a:rPr lang="en-US" i="1" dirty="0"/>
              <a:t>7 Use </a:t>
            </a:r>
            <a:r>
              <a:rPr lang="en-US" i="1" dirty="0" err="1"/>
              <a:t>normalizeRoute</a:t>
            </a:r>
            <a:r>
              <a:rPr lang="en-US" i="1" dirty="0"/>
              <a:t> helper to make sure the URL path gets set up</a:t>
            </a:r>
          </a:p>
          <a:p>
            <a:r>
              <a:rPr lang="en-US" dirty="0"/>
              <a:t>right</a:t>
            </a:r>
          </a:p>
          <a:p>
            <a:r>
              <a:rPr lang="en-US" i="1" dirty="0"/>
              <a:t>8 If there are more nested children on current Route component, repeat </a:t>
            </a:r>
            <a:r>
              <a:rPr lang="en-US" dirty="0"/>
              <a:t>process and pass in route and parent component</a:t>
            </a:r>
          </a:p>
          <a:p>
            <a:r>
              <a:rPr lang="en-US" i="1" dirty="0"/>
              <a:t>9 Use </a:t>
            </a:r>
            <a:r>
              <a:rPr lang="en-US" i="1" dirty="0" err="1"/>
              <a:t>cleanPath</a:t>
            </a:r>
            <a:r>
              <a:rPr lang="en-US" i="1" dirty="0"/>
              <a:t> utility to create path on routes object and assign your </a:t>
            </a:r>
            <a:r>
              <a:rPr lang="en-US" dirty="0"/>
              <a:t>finished function to it.</a:t>
            </a:r>
          </a:p>
          <a:p>
            <a:r>
              <a:rPr lang="en-US" dirty="0"/>
              <a:t>Whew! There was a lot going on in those few lines of code. Feel free to go back over it a couple of times to make sure you feel comfortable with the concepts.</a:t>
            </a: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lnSpcReduction="10000"/>
          </a:bodyPr>
          <a:lstStyle/>
          <a:p>
            <a:r>
              <a:rPr lang="en-US" sz="2000" dirty="0"/>
              <a:t>Once you add the </a:t>
            </a:r>
            <a:r>
              <a:rPr lang="en-US" sz="2000" dirty="0" err="1"/>
              <a:t>addRoutes</a:t>
            </a:r>
            <a:r>
              <a:rPr lang="en-US" sz="2000" dirty="0"/>
              <a:t> method, we’ll recap the steps and review with a visualization.</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i="1" dirty="0"/>
              <a:t>1 Even though </a:t>
            </a:r>
            <a:r>
              <a:rPr lang="en-US" sz="2000" i="1" dirty="0" err="1"/>
              <a:t>addRoutes</a:t>
            </a:r>
            <a:r>
              <a:rPr lang="en-US" sz="2000" i="1" dirty="0"/>
              <a:t> gets used in the </a:t>
            </a:r>
            <a:r>
              <a:rPr lang="en-US" sz="2000" i="1" dirty="0" err="1"/>
              <a:t>addRoute</a:t>
            </a:r>
            <a:r>
              <a:rPr lang="en-US" sz="2000" i="1" dirty="0"/>
              <a:t> method, add it to </a:t>
            </a:r>
            <a:r>
              <a:rPr lang="en-US" sz="2000" dirty="0"/>
              <a:t>component’s constructor to kick off setting up routes.</a:t>
            </a:r>
          </a:p>
          <a:p>
            <a:r>
              <a:rPr lang="en-US" sz="2000" i="1" dirty="0"/>
              <a:t>2 </a:t>
            </a:r>
            <a:r>
              <a:rPr lang="en-US" sz="2000" i="1" dirty="0" err="1"/>
              <a:t>addRoutes</a:t>
            </a:r>
            <a:r>
              <a:rPr lang="en-US" sz="2000" i="1" dirty="0"/>
              <a:t> method gets used in </a:t>
            </a:r>
            <a:r>
              <a:rPr lang="en-US" sz="2000" i="1" dirty="0" err="1"/>
              <a:t>addRoute</a:t>
            </a:r>
            <a:r>
              <a:rPr lang="en-US" sz="2000" i="1" dirty="0"/>
              <a:t> any time there are</a:t>
            </a:r>
          </a:p>
          <a:p>
            <a:r>
              <a:rPr lang="en-US" sz="2000" dirty="0"/>
              <a:t>additional children to iterate over</a:t>
            </a:r>
          </a:p>
          <a:p>
            <a:r>
              <a:rPr lang="en-US" sz="2000" i="1" dirty="0"/>
              <a:t>3 Use </a:t>
            </a:r>
            <a:r>
              <a:rPr lang="en-US" sz="2000" i="1" dirty="0" err="1"/>
              <a:t>React.Children.forEach</a:t>
            </a:r>
            <a:r>
              <a:rPr lang="en-US" sz="2000" i="1" dirty="0"/>
              <a:t> utility to iterate over each of the children, </a:t>
            </a:r>
            <a:r>
              <a:rPr lang="en-US" sz="2000" dirty="0"/>
              <a:t>then invoke </a:t>
            </a:r>
            <a:r>
              <a:rPr lang="en-US" sz="2000" dirty="0" err="1"/>
              <a:t>addRoute</a:t>
            </a:r>
            <a:r>
              <a:rPr lang="en-US" sz="2000" dirty="0"/>
              <a:t> for each child Route component.</a:t>
            </a:r>
          </a:p>
          <a:p>
            <a:endParaRPr lang="en-US" sz="2000" dirty="0"/>
          </a:p>
        </p:txBody>
      </p:sp>
      <p:pic>
        <p:nvPicPr>
          <p:cNvPr id="4" name="Picture 3" descr="Capture.JPG"/>
          <p:cNvPicPr>
            <a:picLocks noChangeAspect="1"/>
          </p:cNvPicPr>
          <p:nvPr/>
        </p:nvPicPr>
        <p:blipFill>
          <a:blip r:embed="rId2"/>
          <a:stretch>
            <a:fillRect/>
          </a:stretch>
        </p:blipFill>
        <p:spPr>
          <a:xfrm>
            <a:off x="838200" y="914400"/>
            <a:ext cx="6889115" cy="2895600"/>
          </a:xfrm>
          <a:prstGeom prst="rect">
            <a:avLst/>
          </a:prstGeom>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With that, your router is complete and ready to roll. The next listing shows the Router component in its final state with helper tools</a:t>
            </a:r>
          </a:p>
        </p:txBody>
      </p:sp>
      <p:pic>
        <p:nvPicPr>
          <p:cNvPr id="4" name="Picture 3" descr="Capture.JPG"/>
          <p:cNvPicPr>
            <a:picLocks noChangeAspect="1"/>
          </p:cNvPicPr>
          <p:nvPr/>
        </p:nvPicPr>
        <p:blipFill>
          <a:blip r:embed="rId2"/>
          <a:stretch>
            <a:fillRect/>
          </a:stretch>
        </p:blipFill>
        <p:spPr>
          <a:xfrm>
            <a:off x="762000" y="533400"/>
            <a:ext cx="6884575" cy="3352800"/>
          </a:xfrm>
          <a:prstGeom prst="rect">
            <a:avLst/>
          </a:prstGeom>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sz="quarter" idx="1"/>
          </p:nvPr>
        </p:nvPicPr>
        <p:blipFill>
          <a:blip r:embed="rId2"/>
          <a:srcRect/>
          <a:stretch>
            <a:fillRect/>
          </a:stretch>
        </p:blipFill>
        <p:spPr bwMode="auto">
          <a:xfrm>
            <a:off x="1219200" y="222383"/>
            <a:ext cx="6858000" cy="6473439"/>
          </a:xfrm>
          <a:prstGeom prst="rect">
            <a:avLst/>
          </a:prstGeom>
          <a:noFill/>
          <a:ln w="9525">
            <a:noFill/>
            <a:miter lim="800000"/>
            <a:headEnd/>
            <a:tailEnd/>
          </a:ln>
          <a:effectLst/>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sz="quarter" idx="1"/>
          </p:nvPr>
        </p:nvPicPr>
        <p:blipFill>
          <a:blip r:embed="rId2"/>
          <a:srcRect/>
          <a:stretch>
            <a:fillRect/>
          </a:stretch>
        </p:blipFill>
        <p:spPr bwMode="auto">
          <a:xfrm>
            <a:off x="1600200" y="216287"/>
            <a:ext cx="6400800" cy="6590453"/>
          </a:xfrm>
          <a:prstGeom prst="rect">
            <a:avLst/>
          </a:prstGeom>
          <a:noFill/>
          <a:ln w="9525">
            <a:noFill/>
            <a:miter lim="800000"/>
            <a:headEnd/>
            <a:tailEnd/>
          </a:ln>
          <a:effectLst/>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sz="quarter" idx="1"/>
          </p:nvPr>
        </p:nvPicPr>
        <p:blipFill>
          <a:blip r:embed="rId2"/>
          <a:srcRect/>
          <a:stretch>
            <a:fillRect/>
          </a:stretch>
        </p:blipFill>
        <p:spPr bwMode="auto">
          <a:xfrm>
            <a:off x="381000" y="533400"/>
            <a:ext cx="8085256" cy="5257799"/>
          </a:xfrm>
          <a:prstGeom prst="rect">
            <a:avLst/>
          </a:prstGeom>
          <a:noFill/>
          <a:ln w="9525">
            <a:noFill/>
            <a:miter lim="800000"/>
            <a:headEnd/>
            <a:tailEnd/>
          </a:ln>
          <a:effectLst/>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52400"/>
            <a:ext cx="8229600" cy="6321552"/>
          </a:xfrm>
        </p:spPr>
        <p:txBody>
          <a:bodyPr>
            <a:normAutofit/>
          </a:bodyPr>
          <a:lstStyle/>
          <a:p>
            <a:r>
              <a:rPr lang="en-US" sz="2000" dirty="0"/>
              <a:t>want every page to have the same sidebars and navigation bar, changing only what gets passed into the children prop.</a:t>
            </a:r>
          </a:p>
          <a:p>
            <a:endParaRPr lang="en-US" sz="2000" dirty="0"/>
          </a:p>
        </p:txBody>
      </p:sp>
      <p:pic>
        <p:nvPicPr>
          <p:cNvPr id="5" name="Picture 2"/>
          <p:cNvPicPr>
            <a:picLocks noChangeAspect="1" noChangeArrowheads="1"/>
          </p:cNvPicPr>
          <p:nvPr/>
        </p:nvPicPr>
        <p:blipFill>
          <a:blip r:embed="rId2"/>
          <a:srcRect/>
          <a:stretch>
            <a:fillRect/>
          </a:stretch>
        </p:blipFill>
        <p:spPr bwMode="auto">
          <a:xfrm>
            <a:off x="838200" y="838200"/>
            <a:ext cx="7086600" cy="5693302"/>
          </a:xfrm>
          <a:prstGeom prst="rect">
            <a:avLst/>
          </a:prstGeom>
          <a:noFill/>
          <a:ln w="9525">
            <a:noFill/>
            <a:miter lim="800000"/>
            <a:headEnd/>
            <a:tailEnd/>
          </a:ln>
          <a:effectLst/>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04800" y="228600"/>
            <a:ext cx="8382000" cy="6245352"/>
          </a:xfrm>
        </p:spPr>
        <p:txBody>
          <a:bodyPr>
            <a:normAutofit/>
          </a:bodyPr>
          <a:lstStyle/>
          <a:p>
            <a:r>
              <a:rPr lang="en-US" sz="2000" dirty="0"/>
              <a:t>To achieve this sort of nesting, you need to </a:t>
            </a:r>
            <a:r>
              <a:rPr lang="en-US" sz="2000" dirty="0" err="1"/>
              <a:t>refactor</a:t>
            </a:r>
            <a:r>
              <a:rPr lang="en-US" sz="2000" dirty="0"/>
              <a:t> the App component to dynamically show children.</a:t>
            </a:r>
          </a:p>
          <a:p>
            <a:r>
              <a:rPr lang="en-US" sz="2000" dirty="0"/>
              <a:t>As you </a:t>
            </a:r>
            <a:r>
              <a:rPr lang="en-US" sz="2000" dirty="0" err="1"/>
              <a:t>refactor</a:t>
            </a:r>
            <a:r>
              <a:rPr lang="en-US" sz="2000" dirty="0"/>
              <a:t>, you’re going to do some reorganization of your app files.</a:t>
            </a:r>
          </a:p>
          <a:p>
            <a:r>
              <a:rPr lang="en-US" sz="2000" dirty="0"/>
              <a:t>Create a new directory in </a:t>
            </a:r>
            <a:r>
              <a:rPr lang="en-US" sz="2000" dirty="0" err="1"/>
              <a:t>src</a:t>
            </a:r>
            <a:r>
              <a:rPr lang="en-US" sz="2000" dirty="0"/>
              <a:t> called pages. You’ll be putting components here that tend to only contain other components and provide them with data.</a:t>
            </a:r>
          </a:p>
          <a:p>
            <a:endParaRPr lang="en-US" sz="2000" dirty="0"/>
          </a:p>
          <a:p>
            <a:endParaRPr lang="en-US" sz="2000"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sz="quarter" idx="1"/>
          </p:nvPr>
        </p:nvPicPr>
        <p:blipFill>
          <a:blip r:embed="rId2"/>
          <a:srcRect/>
          <a:stretch>
            <a:fillRect/>
          </a:stretch>
        </p:blipFill>
        <p:spPr bwMode="auto">
          <a:xfrm>
            <a:off x="1295400" y="181525"/>
            <a:ext cx="6629399" cy="6413085"/>
          </a:xfrm>
          <a:prstGeom prst="rect">
            <a:avLst/>
          </a:prstGeom>
          <a:noFill/>
          <a:ln w="9525">
            <a:noFill/>
            <a:miter lim="800000"/>
            <a:headEnd/>
            <a:tailEnd/>
          </a:ln>
          <a:effectLst/>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sz="quarter" idx="1"/>
          </p:nvPr>
        </p:nvPicPr>
        <p:blipFill>
          <a:blip r:embed="rId2"/>
          <a:srcRect/>
          <a:stretch>
            <a:fillRect/>
          </a:stretch>
        </p:blipFill>
        <p:spPr bwMode="auto">
          <a:xfrm>
            <a:off x="1037734" y="380999"/>
            <a:ext cx="7115666" cy="5980035"/>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sz="quarter" idx="1"/>
          </p:nvPr>
        </p:nvPicPr>
        <p:blipFill>
          <a:blip r:embed="rId2"/>
          <a:srcRect/>
          <a:stretch>
            <a:fillRect/>
          </a:stretch>
        </p:blipFill>
        <p:spPr bwMode="auto">
          <a:xfrm>
            <a:off x="533401" y="381001"/>
            <a:ext cx="7162800" cy="4953000"/>
          </a:xfrm>
          <a:prstGeom prst="rect">
            <a:avLst/>
          </a:prstGeom>
          <a:noFill/>
          <a:ln w="9525">
            <a:noFill/>
            <a:miter lim="800000"/>
            <a:headEnd/>
            <a:tailEnd/>
          </a:ln>
          <a:effectLst/>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i="1" dirty="0"/>
              <a:t>1 Set up </a:t>
            </a:r>
            <a:r>
              <a:rPr lang="en-US" sz="2000" i="1" dirty="0" err="1"/>
              <a:t>toplevel</a:t>
            </a:r>
            <a:endParaRPr lang="en-US" sz="2000" i="1" dirty="0"/>
          </a:p>
          <a:p>
            <a:r>
              <a:rPr lang="en-US" sz="2000" dirty="0"/>
              <a:t>error boundary using </a:t>
            </a:r>
            <a:r>
              <a:rPr lang="en-US" sz="2000" dirty="0" err="1"/>
              <a:t>componentDidCatch</a:t>
            </a:r>
            <a:r>
              <a:rPr lang="en-US" sz="2000" dirty="0"/>
              <a:t> so you can</a:t>
            </a:r>
          </a:p>
          <a:p>
            <a:r>
              <a:rPr lang="en-US" sz="2000" dirty="0"/>
              <a:t>display error if something goes wrong</a:t>
            </a:r>
          </a:p>
          <a:p>
            <a:r>
              <a:rPr lang="en-US" sz="2000" i="1" dirty="0"/>
              <a:t>2 Render the error, if any.</a:t>
            </a:r>
          </a:p>
          <a:p>
            <a:r>
              <a:rPr lang="en-US" sz="2000" i="1" dirty="0"/>
              <a:t>3 Pass user props in—you’ll use this when you integrate Firebase.</a:t>
            </a:r>
          </a:p>
          <a:p>
            <a:r>
              <a:rPr lang="en-US" sz="2000" i="1" dirty="0"/>
              <a:t>4 If app is in a loading state, render the loader</a:t>
            </a:r>
          </a:p>
          <a:p>
            <a:r>
              <a:rPr lang="en-US" sz="2000" i="1" dirty="0"/>
              <a:t>5 Use </a:t>
            </a:r>
            <a:r>
              <a:rPr lang="en-US" sz="2000" i="1" dirty="0" err="1"/>
              <a:t>props.children</a:t>
            </a:r>
            <a:r>
              <a:rPr lang="en-US" sz="2000" i="1" dirty="0"/>
              <a:t> to output the currently active route.</a:t>
            </a:r>
          </a:p>
          <a:p>
            <a:endParaRPr lang="en-US" sz="2000" i="1" dirty="0"/>
          </a:p>
          <a:p>
            <a:r>
              <a:rPr lang="en-US" sz="2000" dirty="0"/>
              <a:t>You need to create a component for the main page so users can see the posts.</a:t>
            </a:r>
          </a:p>
          <a:p>
            <a:r>
              <a:rPr lang="en-US" sz="2000" dirty="0"/>
              <a:t>Create a file called home.js and place it in the pages directory.</a:t>
            </a:r>
          </a:p>
          <a:p>
            <a:r>
              <a:rPr lang="en-US" sz="2000" dirty="0"/>
              <a:t>This component should look familiar—it was the main component you had before breaking things into pages.</a:t>
            </a:r>
          </a:p>
          <a:p>
            <a:r>
              <a:rPr lang="en-US" sz="2000" dirty="0"/>
              <a:t>Remember, as with all chapters, you can check out different branches for each chapter if you want to see how the app has changed</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sz="quarter" idx="1"/>
          </p:nvPr>
        </p:nvPicPr>
        <p:blipFill>
          <a:blip r:embed="rId2"/>
          <a:srcRect/>
          <a:stretch>
            <a:fillRect/>
          </a:stretch>
        </p:blipFill>
        <p:spPr bwMode="auto">
          <a:xfrm>
            <a:off x="381000" y="0"/>
            <a:ext cx="7772400" cy="6590550"/>
          </a:xfrm>
          <a:prstGeom prst="rect">
            <a:avLst/>
          </a:prstGeom>
          <a:noFill/>
          <a:ln w="9525">
            <a:noFill/>
            <a:miter lim="800000"/>
            <a:headEnd/>
            <a:tailEnd/>
          </a:ln>
          <a:effectLst/>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sz="quarter" idx="1"/>
          </p:nvPr>
        </p:nvPicPr>
        <p:blipFill>
          <a:blip r:embed="rId2"/>
          <a:srcRect/>
          <a:stretch>
            <a:fillRect/>
          </a:stretch>
        </p:blipFill>
        <p:spPr bwMode="auto">
          <a:xfrm>
            <a:off x="609600" y="-1"/>
            <a:ext cx="6248400" cy="6790757"/>
          </a:xfrm>
          <a:prstGeom prst="rect">
            <a:avLst/>
          </a:prstGeom>
          <a:noFill/>
          <a:ln w="9525">
            <a:noFill/>
            <a:miter lim="800000"/>
            <a:headEnd/>
            <a:tailEnd/>
          </a:ln>
          <a:effectLst/>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sz="quarter" idx="1"/>
          </p:nvPr>
        </p:nvPicPr>
        <p:blipFill>
          <a:blip r:embed="rId2"/>
          <a:srcRect/>
          <a:stretch>
            <a:fillRect/>
          </a:stretch>
        </p:blipFill>
        <p:spPr bwMode="auto">
          <a:xfrm>
            <a:off x="457200" y="0"/>
            <a:ext cx="6629400" cy="6616626"/>
          </a:xfrm>
          <a:prstGeom prst="rect">
            <a:avLst/>
          </a:prstGeom>
          <a:noFill/>
          <a:ln w="9525">
            <a:noFill/>
            <a:miter lim="800000"/>
            <a:headEnd/>
            <a:tailEnd/>
          </a:ln>
          <a:effectLst/>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153400" cy="6245352"/>
          </a:xfrm>
        </p:spPr>
        <p:txBody>
          <a:bodyPr>
            <a:normAutofit/>
          </a:bodyPr>
          <a:lstStyle/>
          <a:p>
            <a:r>
              <a:rPr lang="en-US" sz="2000" i="1" dirty="0"/>
              <a:t>1 Don’t forget to adjust import paths—the component lives in a different </a:t>
            </a:r>
            <a:r>
              <a:rPr lang="en-US" sz="2000" dirty="0"/>
              <a:t>directory.</a:t>
            </a:r>
          </a:p>
          <a:p>
            <a:r>
              <a:rPr lang="en-US" sz="2000" i="1" dirty="0"/>
              <a:t>2 Logic for these is exactly the same—you’re only moving components </a:t>
            </a:r>
            <a:r>
              <a:rPr lang="en-US" sz="2000" dirty="0"/>
              <a:t>around to accommodate new hierarchy.</a:t>
            </a:r>
          </a:p>
          <a:p>
            <a:r>
              <a:rPr lang="en-US" sz="2000" i="1" dirty="0"/>
              <a:t>3 Logic for these is exactly the same—you’re only moving components </a:t>
            </a:r>
            <a:r>
              <a:rPr lang="en-US" sz="2000" dirty="0"/>
              <a:t>around to accommodate new hierarchy.</a:t>
            </a:r>
          </a:p>
          <a:p>
            <a:r>
              <a:rPr lang="en-US" sz="2000" dirty="0"/>
              <a:t>Now that you have your Home component moved around, you’re ready to configure your routes and hook up the history tool so your router can respond to browser location changes.</a:t>
            </a:r>
          </a:p>
          <a:p>
            <a:r>
              <a:rPr lang="en-US" sz="2000" dirty="0"/>
              <a:t>You’ll do that with the history library, as shown in the next listing,</a:t>
            </a:r>
          </a:p>
          <a:p>
            <a:endParaRPr lang="en-US" sz="2000" dirty="0"/>
          </a:p>
        </p:txBody>
      </p:sp>
      <p:pic>
        <p:nvPicPr>
          <p:cNvPr id="4" name="Picture 3" descr="Capture.JPG"/>
          <p:cNvPicPr>
            <a:picLocks noChangeAspect="1"/>
          </p:cNvPicPr>
          <p:nvPr/>
        </p:nvPicPr>
        <p:blipFill>
          <a:blip r:embed="rId2"/>
          <a:stretch>
            <a:fillRect/>
          </a:stretch>
        </p:blipFill>
        <p:spPr>
          <a:xfrm>
            <a:off x="838200" y="4038600"/>
            <a:ext cx="6629400" cy="2514600"/>
          </a:xfrm>
          <a:prstGeom prst="rect">
            <a:avLst/>
          </a:prstGeom>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dirty="0"/>
              <a:t>Now that you have history set up, you can set up the rest of index.js and configure your Router.</a:t>
            </a:r>
          </a:p>
          <a:p>
            <a:endParaRPr lang="en-US" sz="2000" dirty="0"/>
          </a:p>
          <a:p>
            <a:endParaRPr lang="en-US" sz="2000" dirty="0"/>
          </a:p>
        </p:txBody>
      </p:sp>
      <p:pic>
        <p:nvPicPr>
          <p:cNvPr id="5" name="Picture 4" descr="Capture.JPG"/>
          <p:cNvPicPr>
            <a:picLocks noChangeAspect="1"/>
          </p:cNvPicPr>
          <p:nvPr/>
        </p:nvPicPr>
        <p:blipFill>
          <a:blip r:embed="rId2"/>
          <a:stretch>
            <a:fillRect/>
          </a:stretch>
        </p:blipFill>
        <p:spPr>
          <a:xfrm>
            <a:off x="1143000" y="890587"/>
            <a:ext cx="6000750" cy="5922963"/>
          </a:xfrm>
          <a:prstGeom prst="rect">
            <a:avLst/>
          </a:prstGeom>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Autofit/>
          </a:bodyPr>
          <a:lstStyle/>
          <a:p>
            <a:endParaRPr lang="en-US" sz="2000" i="1" dirty="0"/>
          </a:p>
          <a:p>
            <a:endParaRPr lang="en-US" sz="2000" i="1" dirty="0"/>
          </a:p>
          <a:p>
            <a:endParaRPr lang="en-US" sz="2000" i="1" dirty="0"/>
          </a:p>
          <a:p>
            <a:endParaRPr lang="en-US" sz="2000" i="1" dirty="0"/>
          </a:p>
          <a:p>
            <a:endParaRPr lang="en-US" sz="2000" i="1" dirty="0"/>
          </a:p>
          <a:p>
            <a:endParaRPr lang="en-US" sz="2000" i="1" dirty="0"/>
          </a:p>
          <a:p>
            <a:endParaRPr lang="en-US" sz="2000" i="1" dirty="0"/>
          </a:p>
          <a:p>
            <a:r>
              <a:rPr lang="en-US" sz="2000" i="1" dirty="0"/>
              <a:t>1 Import React DOM.</a:t>
            </a:r>
          </a:p>
          <a:p>
            <a:r>
              <a:rPr lang="en-US" sz="2000" i="1" dirty="0"/>
              <a:t>2 Import App, Home, Router, and Route components.</a:t>
            </a:r>
          </a:p>
          <a:p>
            <a:r>
              <a:rPr lang="en-US" sz="2000" i="1" dirty="0"/>
              <a:t>3 Import history utility you just created</a:t>
            </a:r>
          </a:p>
          <a:p>
            <a:r>
              <a:rPr lang="en-US" sz="2000" i="1" dirty="0"/>
              <a:t>4 Create a function you’ll call to render your app; wrap React DOM’s </a:t>
            </a:r>
            <a:r>
              <a:rPr lang="en-US" sz="2000" dirty="0"/>
              <a:t>render method so you can pass location data and a callback.</a:t>
            </a:r>
          </a:p>
          <a:p>
            <a:r>
              <a:rPr lang="en-US" sz="2000" i="1" dirty="0"/>
              <a:t>5 Use JSX spread operator to “fill in” location state as props for your </a:t>
            </a:r>
            <a:r>
              <a:rPr lang="en-US" sz="2000" dirty="0"/>
              <a:t>Router</a:t>
            </a:r>
          </a:p>
          <a:p>
            <a:r>
              <a:rPr lang="en-US" sz="2000" i="1" dirty="0"/>
              <a:t>6 Create route for App and Home components</a:t>
            </a:r>
          </a:p>
          <a:p>
            <a:r>
              <a:rPr lang="en-US" sz="2000" i="1" dirty="0"/>
              <a:t>7 Render app to target DOM element in index.html</a:t>
            </a:r>
          </a:p>
          <a:p>
            <a:endParaRPr lang="en-US" sz="2000" i="1" dirty="0"/>
          </a:p>
          <a:p>
            <a:endParaRPr lang="en-US" sz="2000" dirty="0"/>
          </a:p>
          <a:p>
            <a:endParaRPr lang="en-US" sz="2000" dirty="0"/>
          </a:p>
          <a:p>
            <a:endParaRPr lang="en-US" sz="2000" dirty="0"/>
          </a:p>
        </p:txBody>
      </p:sp>
      <p:pic>
        <p:nvPicPr>
          <p:cNvPr id="4" name="Picture 3" descr="Capture.JPG"/>
          <p:cNvPicPr>
            <a:picLocks noChangeAspect="1"/>
          </p:cNvPicPr>
          <p:nvPr/>
        </p:nvPicPr>
        <p:blipFill>
          <a:blip r:embed="rId2"/>
          <a:stretch>
            <a:fillRect/>
          </a:stretch>
        </p:blipFill>
        <p:spPr>
          <a:xfrm>
            <a:off x="685799" y="228600"/>
            <a:ext cx="5835135" cy="2590800"/>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52400"/>
            <a:ext cx="8229600" cy="6321552"/>
          </a:xfrm>
        </p:spPr>
        <p:txBody>
          <a:bodyPr>
            <a:normAutofit/>
          </a:bodyPr>
          <a:lstStyle/>
          <a:p>
            <a:r>
              <a:rPr lang="en-US" sz="2000" i="1" dirty="0"/>
              <a:t>8 Create a state object to keep track of location and user</a:t>
            </a:r>
          </a:p>
          <a:p>
            <a:r>
              <a:rPr lang="en-US" sz="2000" i="1" dirty="0"/>
              <a:t>9 Fire when location changes and update router, causing application to </a:t>
            </a:r>
            <a:r>
              <a:rPr lang="en-US" sz="2000" dirty="0"/>
              <a:t>re render with new state data</a:t>
            </a:r>
          </a:p>
          <a:p>
            <a:r>
              <a:rPr lang="en-US" sz="2000" i="1" dirty="0"/>
              <a:t>10 Render the app.</a:t>
            </a:r>
          </a:p>
          <a:p>
            <a:endParaRPr lang="en-US" sz="2000" i="1" dirty="0"/>
          </a:p>
          <a:p>
            <a:r>
              <a:rPr lang="en-US" sz="2000" dirty="0"/>
              <a:t>you haven’t done anything to let the user move around different parts of your application.</a:t>
            </a:r>
          </a:p>
          <a:p>
            <a:r>
              <a:rPr lang="en-US" sz="2000" dirty="0"/>
              <a:t>At this point, your app will probably start to have more pages and subsections of pages.</a:t>
            </a:r>
          </a:p>
          <a:p>
            <a:r>
              <a:rPr lang="en-US" sz="2000" dirty="0"/>
              <a:t>If you were building out a more complicated version of a social networking app, you’d probably have sections for a profile page, user settings, messages, and more.</a:t>
            </a:r>
          </a:p>
          <a:p>
            <a:r>
              <a:rPr lang="en-US" sz="2000" dirty="0"/>
              <a:t>But in this case, all you need to do is display individual posts.</a:t>
            </a:r>
          </a:p>
          <a:p>
            <a:r>
              <a:rPr lang="en-US" sz="2000" dirty="0"/>
              <a:t>How are you going to do this?</a:t>
            </a:r>
          </a:p>
          <a:p>
            <a:r>
              <a:rPr lang="en-US" sz="2000" dirty="0"/>
              <a:t>You’ll start with the URL. Remember the /posts/:</a:t>
            </a:r>
            <a:r>
              <a:rPr lang="en-US" sz="2000" dirty="0" err="1"/>
              <a:t>postID</a:t>
            </a:r>
            <a:r>
              <a:rPr lang="en-US" sz="2000" dirty="0"/>
              <a:t> route used a few times in examples so far?	</a:t>
            </a:r>
          </a:p>
          <a:p>
            <a:r>
              <a:rPr lang="en-US" sz="2000" dirty="0"/>
              <a:t>Your post pages are going to live at this URL.</a:t>
            </a:r>
          </a:p>
          <a:p>
            <a:endParaRPr lang="en-US" sz="2000" dirty="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dirty="0"/>
              <a:t>You’ll get started by creating a page component for individual posts, In earlier chapters, you built a Post component that would fetch its data once it was loaded,</a:t>
            </a:r>
          </a:p>
          <a:p>
            <a:r>
              <a:rPr lang="en-US" sz="2000" dirty="0"/>
              <a:t>so creating this single-post page shouldn’t be too much trouble.</a:t>
            </a:r>
          </a:p>
          <a:p>
            <a:r>
              <a:rPr lang="en-US" sz="2000" dirty="0"/>
              <a:t>You want to create a new component for this page, ensure the post is included, and make sure you map it to the route correctly</a:t>
            </a:r>
          </a:p>
          <a:p>
            <a:r>
              <a:rPr lang="en-US" sz="2000" dirty="0"/>
              <a:t>One thing that will be different is where you get the post ID from.</a:t>
            </a:r>
          </a:p>
          <a:p>
            <a:r>
              <a:rPr lang="en-US" sz="2000" dirty="0"/>
              <a:t>Rather than an initial fetch from the server, you’ll pull it from the URL</a:t>
            </a:r>
          </a:p>
          <a:p>
            <a:r>
              <a:rPr lang="en-US" sz="2000" dirty="0"/>
              <a:t>You used a special syntax to set up the URL, and the router will make that parameterized route data available to your component.</a:t>
            </a: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a:blip r:embed="rId2"/>
          <a:srcRect/>
          <a:stretch>
            <a:fillRect/>
          </a:stretch>
        </p:blipFill>
        <p:spPr bwMode="auto">
          <a:xfrm>
            <a:off x="990600" y="69281"/>
            <a:ext cx="7162800" cy="6563863"/>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305800" cy="6245352"/>
          </a:xfrm>
        </p:spPr>
        <p:txBody>
          <a:bodyPr/>
          <a:lstStyle/>
          <a:p>
            <a:r>
              <a:rPr lang="en-US" dirty="0"/>
              <a:t>We’ve come up with four components.</a:t>
            </a:r>
          </a:p>
          <a:p>
            <a:r>
              <a:rPr lang="en-US" dirty="0"/>
              <a:t>React enforces a parent-child relationship between components.</a:t>
            </a:r>
          </a:p>
          <a:p>
            <a:r>
              <a:rPr lang="en-US" dirty="0"/>
              <a:t>you’re free to define your hierarchy in whatever way makes the most sense to you and your team.</a:t>
            </a:r>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i="1" dirty="0"/>
              <a:t>1 Import Post component you created in earlier chapters</a:t>
            </a:r>
          </a:p>
          <a:p>
            <a:r>
              <a:rPr lang="en-US" sz="2000" i="1" dirty="0"/>
              <a:t>2 Get the post ID off the props passed in by router</a:t>
            </a:r>
          </a:p>
          <a:p>
            <a:r>
              <a:rPr lang="en-US" sz="2000" dirty="0"/>
              <a:t>Now that you have a component to use, you can integrate it back into your router users will be able to navigate to individual posts.</a:t>
            </a:r>
          </a:p>
          <a:p>
            <a:r>
              <a:rPr lang="en-US" sz="2000" dirty="0"/>
              <a:t>The below code shows how to add the </a:t>
            </a:r>
            <a:r>
              <a:rPr lang="en-US" sz="2000" dirty="0" err="1"/>
              <a:t>SinglePost</a:t>
            </a:r>
            <a:r>
              <a:rPr lang="en-US" sz="2000" dirty="0"/>
              <a:t> component to your router.</a:t>
            </a:r>
          </a:p>
          <a:p>
            <a:r>
              <a:rPr lang="en-US" sz="2000" dirty="0"/>
              <a:t>Notice that you’re taking advantage of the </a:t>
            </a:r>
            <a:r>
              <a:rPr lang="en-US" sz="2000" i="1" dirty="0"/>
              <a:t>parameterized routing we’ve seen in router examples so far.</a:t>
            </a:r>
          </a:p>
          <a:p>
            <a:r>
              <a:rPr lang="en-US" sz="2000" dirty="0"/>
              <a:t>The :post part of the path is what gets provided to your component in the </a:t>
            </a:r>
            <a:r>
              <a:rPr lang="en-US" sz="2000" dirty="0" err="1"/>
              <a:t>params</a:t>
            </a:r>
            <a:r>
              <a:rPr lang="en-US" sz="2000" dirty="0"/>
              <a:t> prop.</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sz="quarter" idx="1"/>
          </p:nvPr>
        </p:nvPicPr>
        <p:blipFill>
          <a:blip r:embed="rId2"/>
          <a:srcRect/>
          <a:stretch>
            <a:fillRect/>
          </a:stretch>
        </p:blipFill>
        <p:spPr bwMode="auto">
          <a:xfrm>
            <a:off x="685800" y="123260"/>
            <a:ext cx="7374187" cy="6125139"/>
          </a:xfrm>
          <a:prstGeom prst="rect">
            <a:avLst/>
          </a:prstGeom>
          <a:noFill/>
          <a:ln w="9525">
            <a:noFill/>
            <a:miter lim="800000"/>
            <a:headEnd/>
            <a:tailEnd/>
          </a:ln>
          <a:effectLst/>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152400"/>
            <a:ext cx="8305800" cy="6321552"/>
          </a:xfrm>
        </p:spPr>
        <p:txBody>
          <a:bodyPr>
            <a:normAutofit/>
          </a:bodyPr>
          <a:lstStyle/>
          <a:p>
            <a:r>
              <a:rPr lang="en-US" sz="2000" i="1" dirty="0"/>
              <a:t>1 Import Single-Post component for use in your router</a:t>
            </a:r>
          </a:p>
          <a:p>
            <a:r>
              <a:rPr lang="en-US" sz="2000" i="1" dirty="0"/>
              <a:t>2 Configure Single-Post route using special parameterized routing </a:t>
            </a:r>
            <a:r>
              <a:rPr lang="en-US" sz="2000" dirty="0"/>
              <a:t>syntax (:post)</a:t>
            </a:r>
          </a:p>
          <a:p>
            <a:r>
              <a:rPr lang="en-US" sz="2000" b="1" dirty="0"/>
              <a:t>Creating a &lt;Link/&gt; component</a:t>
            </a:r>
          </a:p>
          <a:p>
            <a:r>
              <a:rPr lang="en-US" sz="2000" dirty="0"/>
              <a:t>If you run your app in development mode and try clicking around, you’ll notice that even though you still have routes set up for individual posts</a:t>
            </a:r>
          </a:p>
          <a:p>
            <a:r>
              <a:rPr lang="en-US" sz="2000" dirty="0"/>
              <a:t>you can’t get there without knowing the ID of the post in the first place and then putting that in the URL.</a:t>
            </a:r>
          </a:p>
          <a:p>
            <a:r>
              <a:rPr lang="en-US" sz="2000" dirty="0"/>
              <a:t>You need to create a custom Link component that will work with your history tool and your Router.</a:t>
            </a:r>
          </a:p>
          <a:p>
            <a:r>
              <a:rPr lang="en-US" sz="2000" dirty="0"/>
              <a:t>How can you enable this?</a:t>
            </a:r>
          </a:p>
          <a:p>
            <a:r>
              <a:rPr lang="pt-BR" sz="2000" dirty="0"/>
              <a:t>A regular anchor tag (&lt;a </a:t>
            </a:r>
            <a:r>
              <a:rPr lang="en-US" sz="2000" dirty="0" err="1"/>
              <a:t>href</a:t>
            </a:r>
            <a:r>
              <a:rPr lang="en-US" sz="2000" dirty="0"/>
              <a:t>="/"&gt;Link!&lt;/a&gt;) won’t do because it will try to reload the entire page, which you don’t want.</a:t>
            </a:r>
          </a:p>
          <a:p>
            <a:r>
              <a:rPr lang="en-US" sz="2000" dirty="0"/>
              <a:t>You might also want to create links from things that aren’t anchor tags at all,</a:t>
            </a:r>
            <a:endParaRPr lang="en-US" sz="2000" b="1" dirty="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305800" cy="6245352"/>
          </a:xfrm>
        </p:spPr>
        <p:txBody>
          <a:bodyPr>
            <a:normAutofit lnSpcReduction="10000"/>
          </a:bodyPr>
          <a:lstStyle/>
          <a:p>
            <a:r>
              <a:rPr lang="en-US" sz="2000" dirty="0"/>
              <a:t>You’ll use </a:t>
            </a:r>
            <a:r>
              <a:rPr lang="en-US" sz="2000" dirty="0" err="1"/>
              <a:t>React.cloneElement</a:t>
            </a:r>
            <a:r>
              <a:rPr lang="en-US" sz="2000" dirty="0"/>
              <a:t> to create a copy of the target element and then attach a click handler that will perform navigation.</a:t>
            </a:r>
          </a:p>
          <a:p>
            <a:r>
              <a:rPr lang="en-US" sz="2000" dirty="0"/>
              <a:t>The signature for </a:t>
            </a:r>
            <a:r>
              <a:rPr lang="en-US" sz="2000" dirty="0" err="1"/>
              <a:t>React.cloneElement</a:t>
            </a:r>
            <a:r>
              <a:rPr lang="en-US" sz="2000" dirty="0"/>
              <a:t> looks like this:</a:t>
            </a:r>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It takes an element to clone, the props to merge into the new element and any children it should have.</a:t>
            </a:r>
          </a:p>
          <a:p>
            <a:r>
              <a:rPr lang="en-US" sz="2000" dirty="0"/>
              <a:t>You’ll use this utility to clone the component that you want to turn into a Link.</a:t>
            </a:r>
          </a:p>
          <a:p>
            <a:r>
              <a:rPr lang="en-US" sz="2000" dirty="0"/>
              <a:t>And you’ll need to make sure the Link component only has a single child, so you’ll bring back the </a:t>
            </a:r>
            <a:r>
              <a:rPr lang="en-US" sz="2000" dirty="0" err="1"/>
              <a:t>React.Children.only</a:t>
            </a:r>
            <a:r>
              <a:rPr lang="en-US" sz="2000" dirty="0"/>
              <a:t> tool from earlier in the chapter.</a:t>
            </a:r>
          </a:p>
          <a:p>
            <a:r>
              <a:rPr lang="en-US" sz="2000" dirty="0"/>
              <a:t>All together, these tools will let you turn other components into Link components.</a:t>
            </a:r>
          </a:p>
          <a:p>
            <a:endParaRPr lang="en-US" sz="2000" dirty="0"/>
          </a:p>
        </p:txBody>
      </p:sp>
      <p:pic>
        <p:nvPicPr>
          <p:cNvPr id="4" name="Picture 3" descr="Capture.JPG"/>
          <p:cNvPicPr>
            <a:picLocks noChangeAspect="1"/>
          </p:cNvPicPr>
          <p:nvPr/>
        </p:nvPicPr>
        <p:blipFill>
          <a:blip r:embed="rId2"/>
          <a:stretch>
            <a:fillRect/>
          </a:stretch>
        </p:blipFill>
        <p:spPr>
          <a:xfrm>
            <a:off x="1219200" y="1600199"/>
            <a:ext cx="3962400" cy="1888219"/>
          </a:xfrm>
          <a:prstGeom prst="rect">
            <a:avLst/>
          </a:prstGeom>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Grp="1" noChangeAspect="1" noChangeArrowheads="1"/>
          </p:cNvPicPr>
          <p:nvPr>
            <p:ph sz="quarter" idx="1"/>
          </p:nvPr>
        </p:nvPicPr>
        <p:blipFill>
          <a:blip r:embed="rId2"/>
          <a:srcRect/>
          <a:stretch>
            <a:fillRect/>
          </a:stretch>
        </p:blipFill>
        <p:spPr bwMode="auto">
          <a:xfrm>
            <a:off x="1295400" y="112712"/>
            <a:ext cx="6553200" cy="6553200"/>
          </a:xfrm>
          <a:prstGeom prst="rect">
            <a:avLst/>
          </a:prstGeom>
          <a:noFill/>
          <a:ln w="9525">
            <a:noFill/>
            <a:miter lim="800000"/>
            <a:headEnd/>
            <a:tailEnd/>
          </a:ln>
          <a:effectLst/>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Autofit/>
          </a:bodyPr>
          <a:lstStyle/>
          <a:p>
            <a:r>
              <a:rPr lang="en-US" sz="1800" i="1" dirty="0"/>
              <a:t>1 Import the libraries you’ll need.</a:t>
            </a:r>
          </a:p>
          <a:p>
            <a:r>
              <a:rPr lang="en-US" sz="1800" i="1" dirty="0"/>
              <a:t>2 Reuse the history tool you’ve been working with.</a:t>
            </a:r>
          </a:p>
          <a:p>
            <a:r>
              <a:rPr lang="en-US" sz="1800" i="1" dirty="0"/>
              <a:t>3 to and children props will hold target URL and component you’re</a:t>
            </a:r>
          </a:p>
          <a:p>
            <a:r>
              <a:rPr lang="en-US" sz="1800" dirty="0" err="1"/>
              <a:t>Linkifying</a:t>
            </a:r>
            <a:r>
              <a:rPr lang="en-US" sz="1800" dirty="0"/>
              <a:t>, respectively.</a:t>
            </a:r>
          </a:p>
          <a:p>
            <a:r>
              <a:rPr lang="en-US" sz="1800" i="1" dirty="0"/>
              <a:t>4 Clone children of Link component to wrap only one node (it can have</a:t>
            </a:r>
          </a:p>
          <a:p>
            <a:r>
              <a:rPr lang="en-US" sz="1800" dirty="0"/>
              <a:t>children)</a:t>
            </a:r>
          </a:p>
          <a:p>
            <a:r>
              <a:rPr lang="en-US" sz="1800" i="1" dirty="0"/>
              <a:t>5 In props object, pass </a:t>
            </a:r>
            <a:r>
              <a:rPr lang="en-US" sz="1800" i="1" dirty="0" err="1"/>
              <a:t>onClick</a:t>
            </a:r>
            <a:r>
              <a:rPr lang="en-US" sz="1800" i="1" dirty="0"/>
              <a:t> handler that will navigate to URL using</a:t>
            </a:r>
          </a:p>
          <a:p>
            <a:r>
              <a:rPr lang="en-US" sz="1800" dirty="0"/>
              <a:t>history</a:t>
            </a:r>
          </a:p>
          <a:p>
            <a:r>
              <a:rPr lang="en-US" sz="1800" i="1" dirty="0"/>
              <a:t>6 Define </a:t>
            </a:r>
            <a:r>
              <a:rPr lang="en-US" sz="1800" i="1" dirty="0" err="1"/>
              <a:t>propTypes</a:t>
            </a:r>
            <a:endParaRPr lang="en-US" sz="1800" i="1" dirty="0"/>
          </a:p>
          <a:p>
            <a:r>
              <a:rPr lang="en-US" sz="1800" i="1" dirty="0"/>
              <a:t>7 Import the libraries you’ll need.</a:t>
            </a:r>
          </a:p>
          <a:p>
            <a:r>
              <a:rPr lang="en-US" sz="1800" i="1" dirty="0"/>
              <a:t>8 Reuse the history tool you’ve been working with.</a:t>
            </a:r>
          </a:p>
          <a:p>
            <a:r>
              <a:rPr lang="en-US" sz="1800" i="1" dirty="0"/>
              <a:t>9 to and children props will hold target URL and component you’re</a:t>
            </a:r>
          </a:p>
          <a:p>
            <a:r>
              <a:rPr lang="en-US" sz="1800" dirty="0" err="1"/>
              <a:t>Linkifying</a:t>
            </a:r>
            <a:r>
              <a:rPr lang="en-US" sz="1800" dirty="0"/>
              <a:t>, respectively.</a:t>
            </a:r>
          </a:p>
          <a:p>
            <a:r>
              <a:rPr lang="en-US" sz="1800" i="1" dirty="0"/>
              <a:t>10 Clone children of Link component to wrap only one node (it can have</a:t>
            </a:r>
          </a:p>
          <a:p>
            <a:r>
              <a:rPr lang="en-US" sz="1800" dirty="0"/>
              <a:t>children)</a:t>
            </a:r>
          </a:p>
          <a:p>
            <a:r>
              <a:rPr lang="en-US" sz="1800" i="1" dirty="0"/>
              <a:t>11 In props object, pass </a:t>
            </a:r>
            <a:r>
              <a:rPr lang="en-US" sz="1800" i="1" dirty="0" err="1"/>
              <a:t>onClick</a:t>
            </a:r>
            <a:r>
              <a:rPr lang="en-US" sz="1800" i="1" dirty="0"/>
              <a:t> handler that will navigate to URL using</a:t>
            </a:r>
          </a:p>
          <a:p>
            <a:r>
              <a:rPr lang="en-US" sz="1800" dirty="0"/>
              <a:t>history</a:t>
            </a:r>
          </a:p>
          <a:p>
            <a:r>
              <a:rPr lang="en-US" sz="1800" i="1" dirty="0"/>
              <a:t>12 Define </a:t>
            </a:r>
            <a:r>
              <a:rPr lang="en-US" sz="1800" i="1" dirty="0" err="1"/>
              <a:t>propTypes</a:t>
            </a:r>
            <a:endParaRPr lang="en-US" sz="1800" dirty="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dirty="0"/>
              <a:t>To integrate the Link component, you can wrap individual posts in the reusable Post component and make sure Link gets a to prop that will send the user to the right page.</a:t>
            </a:r>
          </a:p>
          <a:p>
            <a:r>
              <a:rPr lang="en-US" sz="2000" dirty="0"/>
              <a:t>You can follow this same pattern to wrap other components in a similar manner and turn them into Link-</a:t>
            </a:r>
            <a:r>
              <a:rPr lang="en-US" sz="2000" dirty="0" err="1"/>
              <a:t>ified</a:t>
            </a:r>
            <a:r>
              <a:rPr lang="en-US" sz="2000" dirty="0"/>
              <a:t> components.</a:t>
            </a:r>
          </a:p>
          <a:p>
            <a:endParaRPr lang="en-US" sz="2000" dirty="0"/>
          </a:p>
        </p:txBody>
      </p:sp>
      <p:pic>
        <p:nvPicPr>
          <p:cNvPr id="4" name="Picture 3" descr="Capture.JPG"/>
          <p:cNvPicPr>
            <a:picLocks noChangeAspect="1"/>
          </p:cNvPicPr>
          <p:nvPr/>
        </p:nvPicPr>
        <p:blipFill>
          <a:blip r:embed="rId2"/>
          <a:stretch>
            <a:fillRect/>
          </a:stretch>
        </p:blipFill>
        <p:spPr>
          <a:xfrm>
            <a:off x="1295400" y="1981200"/>
            <a:ext cx="6324600" cy="4718702"/>
          </a:xfrm>
          <a:prstGeom prst="rect">
            <a:avLst/>
          </a:prstGeom>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sz="quarter" idx="1"/>
          </p:nvPr>
        </p:nvPicPr>
        <p:blipFill>
          <a:blip r:embed="rId2"/>
          <a:srcRect/>
          <a:stretch>
            <a:fillRect/>
          </a:stretch>
        </p:blipFill>
        <p:spPr bwMode="auto">
          <a:xfrm>
            <a:off x="838200" y="73177"/>
            <a:ext cx="7239000" cy="6420894"/>
          </a:xfrm>
          <a:prstGeom prst="rect">
            <a:avLst/>
          </a:prstGeom>
          <a:noFill/>
          <a:ln w="9525">
            <a:noFill/>
            <a:miter lim="800000"/>
            <a:headEnd/>
            <a:tailEnd/>
          </a:ln>
          <a:effectLst/>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52400"/>
            <a:ext cx="8229600" cy="6321552"/>
          </a:xfrm>
        </p:spPr>
        <p:txBody>
          <a:bodyPr>
            <a:normAutofit/>
          </a:bodyPr>
          <a:lstStyle/>
          <a:p>
            <a:r>
              <a:rPr lang="en-US" sz="2000" i="1" dirty="0"/>
              <a:t>1 Import Link component; alias it as Router-Link to avoid naming </a:t>
            </a:r>
            <a:r>
              <a:rPr lang="en-US" sz="2000" dirty="0"/>
              <a:t>conflict with Link component used in our posts.</a:t>
            </a:r>
          </a:p>
          <a:p>
            <a:r>
              <a:rPr lang="en-US" sz="2000" i="1" dirty="0"/>
              <a:t>2 Wrap section of Post component you want to be linkable and give it </a:t>
            </a:r>
            <a:r>
              <a:rPr lang="en-US" sz="2000" dirty="0"/>
              <a:t>the right ID.</a:t>
            </a:r>
          </a:p>
          <a:p>
            <a:r>
              <a:rPr lang="en-US" sz="2000" dirty="0"/>
              <a:t>With that, you’ve fully integrated the Router into your application</a:t>
            </a:r>
          </a:p>
          <a:p>
            <a:r>
              <a:rPr lang="en-US" sz="2000" dirty="0"/>
              <a:t>Users can now view individual posts, which is great for sharing and focusing on one at a time.</a:t>
            </a:r>
          </a:p>
          <a:p>
            <a:r>
              <a:rPr lang="en-US" sz="2000" b="1" dirty="0"/>
              <a:t>Creating a &lt;</a:t>
            </a:r>
            <a:r>
              <a:rPr lang="en-US" sz="2000" b="1" dirty="0" err="1"/>
              <a:t>NotFound</a:t>
            </a:r>
            <a:r>
              <a:rPr lang="en-US" sz="2000" b="1" dirty="0"/>
              <a:t>/&gt; component</a:t>
            </a:r>
          </a:p>
          <a:p>
            <a:r>
              <a:rPr lang="en-US" sz="2000" dirty="0"/>
              <a:t>Try navigating to /oops in the Letters app and see what happens. Nothing, Yep, that’s what should happen based on your code .</a:t>
            </a:r>
          </a:p>
          <a:p>
            <a:r>
              <a:rPr lang="en-US" sz="2000" dirty="0"/>
              <a:t>To address that, you’ll create a simple </a:t>
            </a:r>
            <a:r>
              <a:rPr lang="en-US" sz="2000" dirty="0" err="1"/>
              <a:t>NotFound</a:t>
            </a:r>
            <a:r>
              <a:rPr lang="en-US" sz="2000" dirty="0"/>
              <a:t> component and configure it when creating an instance of your Router</a:t>
            </a:r>
            <a:endParaRPr lang="en-US" sz="2000" b="1" dirty="0"/>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sz="quarter" idx="1"/>
          </p:nvPr>
        </p:nvPicPr>
        <p:blipFill>
          <a:blip r:embed="rId2"/>
          <a:srcRect/>
          <a:stretch>
            <a:fillRect/>
          </a:stretch>
        </p:blipFill>
        <p:spPr bwMode="auto">
          <a:xfrm>
            <a:off x="914400" y="14466"/>
            <a:ext cx="7165774" cy="6462534"/>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563562"/>
          </a:xfrm>
        </p:spPr>
        <p:txBody>
          <a:bodyPr/>
          <a:lstStyle/>
          <a:p>
            <a:pPr algn="r"/>
            <a:r>
              <a:rPr lang="en-US" i="1" dirty="0">
                <a:solidFill>
                  <a:srgbClr val="00B050"/>
                </a:solidFill>
              </a:rPr>
              <a:t>CREATING COMPONENTS IN REACT</a:t>
            </a:r>
          </a:p>
        </p:txBody>
      </p:sp>
      <p:sp>
        <p:nvSpPr>
          <p:cNvPr id="3" name="Content Placeholder 2"/>
          <p:cNvSpPr>
            <a:spLocks noGrp="1"/>
          </p:cNvSpPr>
          <p:nvPr>
            <p:ph sz="quarter" idx="1"/>
          </p:nvPr>
        </p:nvSpPr>
        <p:spPr>
          <a:xfrm>
            <a:off x="228600" y="838200"/>
            <a:ext cx="8458200" cy="5635752"/>
          </a:xfrm>
        </p:spPr>
        <p:txBody>
          <a:bodyPr>
            <a:normAutofit/>
          </a:bodyPr>
          <a:lstStyle/>
          <a:p>
            <a:r>
              <a:rPr lang="en-US" sz="2000" dirty="0"/>
              <a:t>In this section, you’ll create some React components and run them in a browser. </a:t>
            </a:r>
          </a:p>
          <a:p>
            <a:r>
              <a:rPr lang="en-US" sz="2000" dirty="0"/>
              <a:t>you won’t need to use node.js or any anything else to get everything set up and running.</a:t>
            </a:r>
          </a:p>
          <a:p>
            <a:r>
              <a:rPr lang="en-US" sz="2000" dirty="0"/>
              <a:t>You’ll run code in the browser via </a:t>
            </a:r>
            <a:r>
              <a:rPr lang="en-US" sz="2000" dirty="0" err="1"/>
              <a:t>CodeSandbox</a:t>
            </a:r>
            <a:r>
              <a:rPr lang="en-US" sz="2000" dirty="0"/>
              <a:t> (</a:t>
            </a:r>
            <a:r>
              <a:rPr lang="en-US" sz="2000" dirty="0">
                <a:hlinkClick r:id="rId2"/>
              </a:rPr>
              <a:t>https://codesandbox.io</a:t>
            </a:r>
            <a:r>
              <a:rPr lang="en-US" sz="2000" dirty="0"/>
              <a:t>).</a:t>
            </a:r>
          </a:p>
          <a:p>
            <a:r>
              <a:rPr lang="en-US" sz="2000" dirty="0"/>
              <a:t>You’ll use three libraries for your first components: React, React DOM, and </a:t>
            </a:r>
            <a:r>
              <a:rPr lang="en-US" sz="2000" dirty="0" err="1"/>
              <a:t>proptypes</a:t>
            </a:r>
            <a:r>
              <a:rPr lang="en-US" sz="2000" dirty="0"/>
              <a:t>.</a:t>
            </a:r>
          </a:p>
          <a:p>
            <a:r>
              <a:rPr lang="en-US" sz="2000" dirty="0"/>
              <a:t>React DOM is a renderer for React that was split off from the main React library to better separate concerns;</a:t>
            </a:r>
          </a:p>
          <a:p>
            <a:r>
              <a:rPr lang="en-US" sz="2000" dirty="0"/>
              <a:t>it handles rendering components to the DOM or a string for server-side rendering.</a:t>
            </a:r>
          </a:p>
          <a:p>
            <a:r>
              <a:rPr lang="en-US" sz="2000" dirty="0"/>
              <a:t>The prop-types  library is a development library that will help you do some type-checking on data passed to your components.</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dirty="0"/>
              <a:t>Now that the </a:t>
            </a:r>
            <a:r>
              <a:rPr lang="en-US" sz="2000" dirty="0" err="1"/>
              <a:t>NotFound</a:t>
            </a:r>
            <a:r>
              <a:rPr lang="en-US" sz="2000" dirty="0"/>
              <a:t> component exists, you need to integrate it into your Router configuration.</a:t>
            </a:r>
          </a:p>
          <a:p>
            <a:r>
              <a:rPr lang="en-US" sz="2000" dirty="0"/>
              <a:t>You may be wondering how you’re going to tell the Router that it should send users to the </a:t>
            </a:r>
            <a:r>
              <a:rPr lang="en-US" sz="2000" dirty="0" err="1"/>
              <a:t>NotFound</a:t>
            </a:r>
            <a:r>
              <a:rPr lang="en-US" sz="2000" dirty="0"/>
              <a:t> component.</a:t>
            </a:r>
          </a:p>
          <a:p>
            <a:r>
              <a:rPr lang="en-US" sz="2000" dirty="0"/>
              <a:t>The answer is to use the * character when configuring a router. </a:t>
            </a:r>
          </a:p>
          <a:p>
            <a:r>
              <a:rPr lang="en-US" sz="2000" dirty="0"/>
              <a:t>That character says “match anything,” and if you put it at the end of your configuration, any routes that haven’t been matched to anything else will go there</a:t>
            </a: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sz="quarter" idx="1"/>
          </p:nvPr>
        </p:nvPicPr>
        <p:blipFill>
          <a:blip r:embed="rId2"/>
          <a:srcRect/>
          <a:stretch>
            <a:fillRect/>
          </a:stretch>
        </p:blipFill>
        <p:spPr bwMode="auto">
          <a:xfrm>
            <a:off x="226091" y="228600"/>
            <a:ext cx="7874000" cy="6172200"/>
          </a:xfrm>
          <a:prstGeom prst="rect">
            <a:avLst/>
          </a:prstGeom>
          <a:noFill/>
          <a:ln w="9525">
            <a:noFill/>
            <a:miter lim="800000"/>
            <a:headEnd/>
            <a:tailEnd/>
          </a:ln>
          <a:effectLst/>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pPr algn="r"/>
            <a:r>
              <a:rPr lang="en-US" dirty="0"/>
              <a:t>INTEGRATING FIREBASE</a:t>
            </a:r>
          </a:p>
        </p:txBody>
      </p:sp>
      <p:sp>
        <p:nvSpPr>
          <p:cNvPr id="3" name="Content Placeholder 2"/>
          <p:cNvSpPr>
            <a:spLocks noGrp="1"/>
          </p:cNvSpPr>
          <p:nvPr>
            <p:ph sz="quarter" idx="1"/>
          </p:nvPr>
        </p:nvSpPr>
        <p:spPr>
          <a:xfrm>
            <a:off x="457200" y="762000"/>
            <a:ext cx="8229600" cy="5711952"/>
          </a:xfrm>
        </p:spPr>
        <p:txBody>
          <a:bodyPr>
            <a:normAutofit lnSpcReduction="10000"/>
          </a:bodyPr>
          <a:lstStyle/>
          <a:p>
            <a:r>
              <a:rPr lang="en-US" sz="2000" dirty="0"/>
              <a:t>With your router fully built and functioning, there’s one more area we want to tackle in this chapter that we couldn’t have before.</a:t>
            </a:r>
          </a:p>
          <a:p>
            <a:r>
              <a:rPr lang="en-US" sz="2000" dirty="0"/>
              <a:t>enabling user login and authentication. You’ll do this using the popular and easy-to-use “backend as a service” platform Firebase.</a:t>
            </a:r>
          </a:p>
          <a:p>
            <a:r>
              <a:rPr lang="en-US" sz="2000" dirty="0"/>
              <a:t>(https://firebase.google.com). Firebase offers services that abstract away or take the place of a backend API that handles user data, authentication, and other concerns.</a:t>
            </a:r>
          </a:p>
          <a:p>
            <a:r>
              <a:rPr lang="en-US" sz="2000" dirty="0"/>
              <a:t>You won’t be using it to completely replace the back end of your application,</a:t>
            </a:r>
          </a:p>
          <a:p>
            <a:r>
              <a:rPr lang="en-US" sz="2000" dirty="0"/>
              <a:t>but you will be using Firebase to handle user login and user</a:t>
            </a:r>
          </a:p>
          <a:p>
            <a:r>
              <a:rPr lang="en-US" sz="2000" dirty="0"/>
              <a:t>management.</a:t>
            </a:r>
          </a:p>
          <a:p>
            <a:r>
              <a:rPr lang="en-US" sz="2000" dirty="0"/>
              <a:t>To get started with Firebase, head to https://firebase.google.com and create an account if you don’t have one already.</a:t>
            </a:r>
          </a:p>
          <a:p>
            <a:r>
              <a:rPr lang="en-US" sz="2000" dirty="0"/>
              <a:t>Once you’re signed up, go to the Firebase console at https://console.firebase.google.com and create a new project to use in Letters Social.</a:t>
            </a:r>
            <a:endParaRPr lang="en-US" sz="2000" b="1" dirty="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457200" y="228600"/>
            <a:ext cx="8229600" cy="6245352"/>
          </a:xfrm>
        </p:spPr>
        <p:txBody>
          <a:bodyPr>
            <a:normAutofit/>
          </a:bodyPr>
          <a:lstStyle/>
          <a:p>
            <a:r>
              <a:rPr lang="en-US" sz="2000" dirty="0"/>
              <a:t>Once you’ve done that, click the Add Firebase to Your Web App button to open up a modal overlay.</a:t>
            </a:r>
          </a:p>
          <a:p>
            <a:r>
              <a:rPr lang="en-US" sz="2000" dirty="0"/>
              <a:t>See page no 223 </a:t>
            </a:r>
          </a:p>
          <a:p>
            <a:r>
              <a:rPr lang="en-US" sz="2000" dirty="0"/>
              <a:t>The Firebase SDK is already installed with the sample application code, so you can move ahead and create a new file called core.js.</a:t>
            </a:r>
          </a:p>
          <a:p>
            <a:r>
              <a:rPr lang="en-US" sz="2000" dirty="0"/>
              <a:t>I’ve included the public Firebase API key in the source code so you can run the app without an account.</a:t>
            </a:r>
          </a:p>
          <a:p>
            <a:endParaRPr lang="en-US" sz="2000" dirty="0"/>
          </a:p>
        </p:txBody>
      </p:sp>
      <p:pic>
        <p:nvPicPr>
          <p:cNvPr id="6" name="Picture 5" descr="Capture.JPG"/>
          <p:cNvPicPr>
            <a:picLocks noChangeAspect="1"/>
          </p:cNvPicPr>
          <p:nvPr/>
        </p:nvPicPr>
        <p:blipFill>
          <a:blip r:embed="rId2"/>
          <a:stretch>
            <a:fillRect/>
          </a:stretch>
        </p:blipFill>
        <p:spPr>
          <a:xfrm>
            <a:off x="609600" y="3047999"/>
            <a:ext cx="6705600" cy="3595437"/>
          </a:xfrm>
          <a:prstGeom prst="rect">
            <a:avLst/>
          </a:prstGeom>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305800" cy="6245352"/>
          </a:xfrm>
        </p:spPr>
        <p:txBody>
          <a:bodyPr>
            <a:normAutofit/>
          </a:bodyPr>
          <a:lstStyle/>
          <a:p>
            <a:r>
              <a:rPr lang="en-US" sz="2000" i="1" dirty="0"/>
              <a:t>1 Values are injected by </a:t>
            </a:r>
            <a:r>
              <a:rPr lang="en-US" sz="2000" i="1" dirty="0" err="1"/>
              <a:t>Webpack</a:t>
            </a:r>
            <a:r>
              <a:rPr lang="en-US" sz="2000" i="1" dirty="0"/>
              <a:t>—change values in </a:t>
            </a:r>
            <a:r>
              <a:rPr lang="en-US" sz="2000" i="1" dirty="0" err="1"/>
              <a:t>config</a:t>
            </a:r>
            <a:r>
              <a:rPr lang="en-US" sz="2000" i="1" dirty="0"/>
              <a:t> directory if </a:t>
            </a:r>
            <a:r>
              <a:rPr lang="en-US" sz="2000" dirty="0"/>
              <a:t>you want to include your own</a:t>
            </a:r>
          </a:p>
          <a:p>
            <a:r>
              <a:rPr lang="en-US" sz="2000" i="1" dirty="0"/>
              <a:t>2 Initialize Firebase with your credentials.</a:t>
            </a:r>
          </a:p>
          <a:p>
            <a:r>
              <a:rPr lang="en-US" sz="2000" i="1" dirty="0"/>
              <a:t>3 Export configured firebase instance for use elsewhere</a:t>
            </a:r>
          </a:p>
          <a:p>
            <a:r>
              <a:rPr lang="en-US" sz="2000" dirty="0"/>
              <a:t>Because you’ll be using Firebase for authentication, you’ll need to set up some code that will let you take advantage of that functionality.</a:t>
            </a:r>
          </a:p>
          <a:p>
            <a:endParaRPr lang="en-US" sz="2000" dirty="0"/>
          </a:p>
        </p:txBody>
      </p:sp>
      <p:pic>
        <p:nvPicPr>
          <p:cNvPr id="5" name="Picture 4" descr="Capture.JPG"/>
          <p:cNvPicPr>
            <a:picLocks noChangeAspect="1"/>
          </p:cNvPicPr>
          <p:nvPr/>
        </p:nvPicPr>
        <p:blipFill>
          <a:blip r:embed="rId2"/>
          <a:stretch>
            <a:fillRect/>
          </a:stretch>
        </p:blipFill>
        <p:spPr>
          <a:xfrm>
            <a:off x="990600" y="2590800"/>
            <a:ext cx="6787275" cy="3810000"/>
          </a:xfrm>
          <a:prstGeom prst="rect">
            <a:avLst/>
          </a:prstGeom>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dirty="0"/>
              <a:t>you’ll need to set up some more code that will let you interact with firebase to perform user login.</a:t>
            </a:r>
          </a:p>
          <a:p>
            <a:r>
              <a:rPr lang="en-US" sz="2000" dirty="0"/>
              <a:t>Firebase comes with built-in tools that let you authenticate with a variety of social platforms.</a:t>
            </a:r>
          </a:p>
          <a:p>
            <a:r>
              <a:rPr lang="en-US" sz="2000" dirty="0"/>
              <a:t>I’ll be using </a:t>
            </a:r>
            <a:r>
              <a:rPr lang="en-US" sz="2000" dirty="0" err="1"/>
              <a:t>GitHub</a:t>
            </a:r>
            <a:r>
              <a:rPr lang="en-US" sz="2000" dirty="0"/>
              <a:t>, as mentioned, but you’re free to use whichever provider or providers you set up on your own. </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sz="quarter" idx="1"/>
          </p:nvPr>
        </p:nvPicPr>
        <p:blipFill>
          <a:blip r:embed="rId2"/>
          <a:srcRect/>
          <a:stretch>
            <a:fillRect/>
          </a:stretch>
        </p:blipFill>
        <p:spPr bwMode="auto">
          <a:xfrm>
            <a:off x="838200" y="86790"/>
            <a:ext cx="7239000" cy="6528844"/>
          </a:xfrm>
          <a:prstGeom prst="rect">
            <a:avLst/>
          </a:prstGeom>
          <a:noFill/>
          <a:ln w="9525">
            <a:noFill/>
            <a:miter lim="800000"/>
            <a:headEnd/>
            <a:tailEnd/>
          </a:ln>
          <a:effectLst/>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382000" cy="6245352"/>
          </a:xfrm>
        </p:spPr>
        <p:txBody>
          <a:bodyPr>
            <a:normAutofit/>
          </a:bodyPr>
          <a:lstStyle/>
          <a:p>
            <a:r>
              <a:rPr lang="en-US" sz="2000" i="1" dirty="0"/>
              <a:t>1 Import Firebase library you’ve recently configured</a:t>
            </a:r>
          </a:p>
          <a:p>
            <a:r>
              <a:rPr lang="en-US" sz="2000" i="1" dirty="0"/>
              <a:t>2 Use Firebase to set up </a:t>
            </a:r>
            <a:r>
              <a:rPr lang="en-US" sz="2000" i="1" dirty="0" err="1"/>
              <a:t>GitHub</a:t>
            </a:r>
            <a:r>
              <a:rPr lang="en-US" sz="2000" i="1" dirty="0"/>
              <a:t> authentication provider</a:t>
            </a:r>
          </a:p>
          <a:p>
            <a:r>
              <a:rPr lang="en-US" sz="2000" i="1" dirty="0"/>
              <a:t>3 Create function that wraps Firebase logout method</a:t>
            </a:r>
          </a:p>
          <a:p>
            <a:r>
              <a:rPr lang="en-US" sz="2000" i="1" dirty="0"/>
              <a:t>4 Create simple </a:t>
            </a:r>
            <a:r>
              <a:rPr lang="en-US" sz="2000" i="1" dirty="0" err="1"/>
              <a:t>loginWith-Github</a:t>
            </a:r>
            <a:r>
              <a:rPr lang="en-US" sz="2000" i="1" dirty="0"/>
              <a:t> </a:t>
            </a:r>
            <a:r>
              <a:rPr lang="en-US" sz="2000" dirty="0"/>
              <a:t>utility that returns a Firebase</a:t>
            </a:r>
          </a:p>
          <a:p>
            <a:r>
              <a:rPr lang="en-US" sz="2000" dirty="0"/>
              <a:t>authentication action Promise</a:t>
            </a:r>
          </a:p>
          <a:p>
            <a:r>
              <a:rPr lang="en-US" sz="2000" i="1" dirty="0"/>
              <a:t>5 Create wrapper method to get Firebase user</a:t>
            </a:r>
          </a:p>
          <a:p>
            <a:r>
              <a:rPr lang="en-US" sz="2000" i="1" dirty="0"/>
              <a:t>6 You’ll need the token later, so create a method that helps you get it.</a:t>
            </a:r>
          </a:p>
          <a:p>
            <a:r>
              <a:rPr lang="en-US" sz="2000" dirty="0"/>
              <a:t>Now that we have everything set up and ready, we can create a new component that will handle login. Create a new file called </a:t>
            </a:r>
            <a:r>
              <a:rPr lang="en-US" sz="2000" dirty="0" err="1"/>
              <a:t>src</a:t>
            </a:r>
            <a:r>
              <a:rPr lang="en-US" sz="2000" dirty="0"/>
              <a:t>/pages/Login.js</a:t>
            </a:r>
          </a:p>
          <a:p>
            <a:endParaRPr lang="en-US" sz="2000" dirty="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sz="quarter" idx="1"/>
          </p:nvPr>
        </p:nvPicPr>
        <p:blipFill>
          <a:blip r:embed="rId2"/>
          <a:srcRect/>
          <a:stretch>
            <a:fillRect/>
          </a:stretch>
        </p:blipFill>
        <p:spPr bwMode="auto">
          <a:xfrm>
            <a:off x="1143000" y="0"/>
            <a:ext cx="6096000" cy="6739466"/>
          </a:xfrm>
          <a:prstGeom prst="rect">
            <a:avLst/>
          </a:prstGeom>
          <a:noFill/>
          <a:ln w="9525">
            <a:noFill/>
            <a:miter lim="800000"/>
            <a:headEnd/>
            <a:tailEnd/>
          </a:ln>
          <a:effectLst/>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i="1" dirty="0"/>
              <a:t>1 Import libraries you’ll need for this component</a:t>
            </a:r>
          </a:p>
          <a:p>
            <a:r>
              <a:rPr lang="en-US" sz="2000" i="1" dirty="0"/>
              <a:t>2 Create and bind login method</a:t>
            </a:r>
          </a:p>
          <a:p>
            <a:r>
              <a:rPr lang="en-US" sz="2000" i="1" dirty="0"/>
              <a:t>3 Use wrapper method you created earlier to log in with </a:t>
            </a:r>
            <a:r>
              <a:rPr lang="en-US" sz="2000" i="1" dirty="0" err="1"/>
              <a:t>GitHub</a:t>
            </a:r>
            <a:endParaRPr lang="en-US" sz="2000" i="1" dirty="0"/>
          </a:p>
          <a:p>
            <a:r>
              <a:rPr lang="en-US" sz="2000" i="1" dirty="0"/>
              <a:t>4 Render Welcome component (included in source code) or whatever </a:t>
            </a:r>
            <a:r>
              <a:rPr lang="en-US" sz="2000" dirty="0"/>
              <a:t>else you’d like</a:t>
            </a:r>
          </a:p>
          <a:p>
            <a:r>
              <a:rPr lang="en-US" sz="2000" i="1" dirty="0"/>
              <a:t>5 Ensure login method will be called when user clicks login button</a:t>
            </a:r>
          </a:p>
          <a:p>
            <a:r>
              <a:rPr lang="en-US" sz="2000" dirty="0"/>
              <a:t>When a user signs in, you want to make sure that they also get recorded with your API.</a:t>
            </a:r>
          </a:p>
          <a:p>
            <a:r>
              <a:rPr lang="en-US" sz="2000" dirty="0"/>
              <a:t>We’re using Firebase for authentication, but you still want to store the user’s information so they can create posts and comments and can like posts (you’ll </a:t>
            </a:r>
            <a:r>
              <a:rPr lang="en-US" sz="2000" dirty="0" err="1"/>
              <a:t>addcomment</a:t>
            </a:r>
            <a:r>
              <a:rPr lang="en-US" sz="2000" dirty="0"/>
              <a:t> and like functionality in later chapters).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52400" y="228600"/>
            <a:ext cx="8534400" cy="6245352"/>
          </a:xfrm>
        </p:spPr>
        <p:txBody>
          <a:bodyPr>
            <a:normAutofit/>
          </a:bodyPr>
          <a:lstStyle/>
          <a:p>
            <a:r>
              <a:rPr lang="en-US" sz="2000" dirty="0"/>
              <a:t>You’ll start creating the comment box component by creating some of the constituent parts first.</a:t>
            </a:r>
          </a:p>
          <a:p>
            <a:r>
              <a:rPr lang="en-US" sz="2000" dirty="0"/>
              <a:t>React creates and renders your components. </a:t>
            </a:r>
          </a:p>
          <a:p>
            <a:r>
              <a:rPr lang="en-US" sz="2000" dirty="0"/>
              <a:t>You need to add a new DOM element with an ID of root as well as some basic code that uses React DOM.</a:t>
            </a:r>
          </a:p>
          <a:p>
            <a:endParaRPr lang="en-US" dirty="0"/>
          </a:p>
          <a:p>
            <a:endParaRPr lang="en-US" dirty="0"/>
          </a:p>
          <a:p>
            <a:endParaRPr lang="en-US" dirty="0"/>
          </a:p>
          <a:p>
            <a:endParaRPr lang="en-US" dirty="0"/>
          </a:p>
          <a:p>
            <a:r>
              <a:rPr lang="en-US" sz="2000" dirty="0"/>
              <a:t>your code won’t do much of anything except download the React libraries and find the root DOM element.</a:t>
            </a:r>
          </a:p>
          <a:p>
            <a:r>
              <a:rPr lang="en-US" sz="2000" dirty="0"/>
              <a:t>To make something substantial happen, you need to use React DOM.</a:t>
            </a:r>
          </a:p>
          <a:p>
            <a:r>
              <a:rPr lang="en-US" sz="2000" dirty="0"/>
              <a:t>You’ll need to call its render method for React to create and manage your component.</a:t>
            </a:r>
          </a:p>
          <a:p>
            <a:endParaRPr lang="en-US" dirty="0"/>
          </a:p>
        </p:txBody>
      </p:sp>
      <p:pic>
        <p:nvPicPr>
          <p:cNvPr id="9" name="Picture 8" descr="Capture.JPG"/>
          <p:cNvPicPr>
            <a:picLocks noChangeAspect="1"/>
          </p:cNvPicPr>
          <p:nvPr/>
        </p:nvPicPr>
        <p:blipFill>
          <a:blip r:embed="rId2"/>
          <a:stretch>
            <a:fillRect/>
          </a:stretch>
        </p:blipFill>
        <p:spPr>
          <a:xfrm>
            <a:off x="914400" y="1981200"/>
            <a:ext cx="5772150" cy="1714500"/>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sz="quarter" idx="1"/>
          </p:nvPr>
        </p:nvPicPr>
        <p:blipFill>
          <a:blip r:embed="rId2"/>
          <a:srcRect/>
          <a:stretch>
            <a:fillRect/>
          </a:stretch>
        </p:blipFill>
        <p:spPr bwMode="auto">
          <a:xfrm>
            <a:off x="914400" y="228599"/>
            <a:ext cx="7086600" cy="6383349"/>
          </a:xfrm>
          <a:prstGeom prst="rect">
            <a:avLst/>
          </a:prstGeom>
          <a:noFill/>
          <a:ln w="9525">
            <a:noFill/>
            <a:miter lim="800000"/>
            <a:headEnd/>
            <a:tailEnd/>
          </a:ln>
          <a:effectLst/>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sz="quarter" idx="1"/>
          </p:nvPr>
        </p:nvPicPr>
        <p:blipFill>
          <a:blip r:embed="rId2"/>
          <a:srcRect/>
          <a:stretch>
            <a:fillRect/>
          </a:stretch>
        </p:blipFill>
        <p:spPr bwMode="auto">
          <a:xfrm>
            <a:off x="1219200" y="111566"/>
            <a:ext cx="6629400" cy="6554632"/>
          </a:xfrm>
          <a:prstGeom prst="rect">
            <a:avLst/>
          </a:prstGeom>
          <a:noFill/>
          <a:ln w="9525">
            <a:noFill/>
            <a:miter lim="800000"/>
            <a:headEnd/>
            <a:tailEnd/>
          </a:ln>
          <a:effectLst/>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endParaRPr lang="en-US" sz="1800" i="1" dirty="0"/>
          </a:p>
          <a:p>
            <a:endParaRPr lang="en-US" sz="1800" i="1" dirty="0"/>
          </a:p>
          <a:p>
            <a:endParaRPr lang="en-US" sz="1800" i="1" dirty="0"/>
          </a:p>
          <a:p>
            <a:endParaRPr lang="en-US" sz="1800" i="1" dirty="0"/>
          </a:p>
          <a:p>
            <a:endParaRPr lang="en-US" sz="1800" i="1" dirty="0"/>
          </a:p>
          <a:p>
            <a:endParaRPr lang="en-US" sz="1800" i="1" dirty="0"/>
          </a:p>
          <a:p>
            <a:endParaRPr lang="en-US" sz="1800" i="1" dirty="0"/>
          </a:p>
          <a:p>
            <a:r>
              <a:rPr lang="en-US" sz="1800" i="1" dirty="0"/>
              <a:t>1 Add Login page to your routes</a:t>
            </a:r>
          </a:p>
          <a:p>
            <a:r>
              <a:rPr lang="en-US" sz="1800" i="1" dirty="0"/>
              <a:t>2 Keep track of user and update state object you created accordingly</a:t>
            </a:r>
          </a:p>
          <a:p>
            <a:r>
              <a:rPr lang="en-US" sz="1800" i="1" dirty="0"/>
              <a:t>3 In your history listener, check to see first if there’s a Firebase user</a:t>
            </a:r>
          </a:p>
          <a:p>
            <a:r>
              <a:rPr lang="en-US" sz="1800" i="1" dirty="0"/>
              <a:t>4 Use </a:t>
            </a:r>
            <a:r>
              <a:rPr lang="en-US" sz="1800" i="1" dirty="0" err="1"/>
              <a:t>async</a:t>
            </a:r>
            <a:r>
              <a:rPr lang="en-US" sz="1800" i="1" dirty="0"/>
              <a:t> function to respond to Firebase user state changing</a:t>
            </a:r>
          </a:p>
          <a:p>
            <a:r>
              <a:rPr lang="en-US" sz="1800" i="1" dirty="0"/>
              <a:t>5 If no user, update state and render app appropriately</a:t>
            </a:r>
          </a:p>
          <a:p>
            <a:r>
              <a:rPr lang="en-US" sz="1800" i="1" dirty="0"/>
              <a:t>6 If there is a user, get their token using await and Firebase utility we </a:t>
            </a:r>
            <a:r>
              <a:rPr lang="en-US" sz="1800" dirty="0"/>
              <a:t>created</a:t>
            </a:r>
          </a:p>
          <a:p>
            <a:r>
              <a:rPr lang="en-US" sz="1800" i="1" dirty="0"/>
              <a:t>7 Try to load user from our API</a:t>
            </a:r>
          </a:p>
          <a:p>
            <a:r>
              <a:rPr lang="en-US" sz="1800" i="1" dirty="0"/>
              <a:t>8 Declare a user variable to assign to</a:t>
            </a:r>
          </a:p>
          <a:p>
            <a:r>
              <a:rPr lang="en-US" sz="1800" i="1" dirty="0"/>
              <a:t>9 If no user, you need to sign them up</a:t>
            </a:r>
          </a:p>
          <a:p>
            <a:endParaRPr lang="en-US" sz="1800" dirty="0"/>
          </a:p>
        </p:txBody>
      </p:sp>
      <p:pic>
        <p:nvPicPr>
          <p:cNvPr id="4" name="Picture 3" descr="Capture.JPG"/>
          <p:cNvPicPr>
            <a:picLocks noChangeAspect="1"/>
          </p:cNvPicPr>
          <p:nvPr/>
        </p:nvPicPr>
        <p:blipFill>
          <a:blip r:embed="rId2"/>
          <a:stretch>
            <a:fillRect/>
          </a:stretch>
        </p:blipFill>
        <p:spPr>
          <a:xfrm>
            <a:off x="533400" y="152400"/>
            <a:ext cx="5341961" cy="2514600"/>
          </a:xfrm>
          <a:prstGeom prst="rect">
            <a:avLst/>
          </a:prstGeom>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52400"/>
            <a:ext cx="8229600" cy="6321552"/>
          </a:xfrm>
        </p:spPr>
        <p:txBody>
          <a:bodyPr>
            <a:normAutofit/>
          </a:bodyPr>
          <a:lstStyle/>
          <a:p>
            <a:r>
              <a:rPr lang="en-US" sz="2000" i="1" dirty="0"/>
              <a:t>10 Create user payload your API will understand</a:t>
            </a:r>
          </a:p>
          <a:p>
            <a:r>
              <a:rPr lang="en-US" sz="2000" i="1" dirty="0"/>
              <a:t>11 Send request to API and use the response</a:t>
            </a:r>
          </a:p>
          <a:p>
            <a:r>
              <a:rPr lang="en-US" sz="2000" i="1" dirty="0"/>
              <a:t>12 If user already exists, use them for rendering app</a:t>
            </a:r>
          </a:p>
          <a:p>
            <a:r>
              <a:rPr lang="en-US" sz="2000" i="1" dirty="0"/>
              <a:t>13 Push user to the main page</a:t>
            </a:r>
          </a:p>
          <a:p>
            <a:r>
              <a:rPr lang="en-US" sz="2000" i="1" dirty="0"/>
              <a:t>14 Update app state</a:t>
            </a:r>
          </a:p>
          <a:p>
            <a:r>
              <a:rPr lang="en-US" sz="2000" i="1" dirty="0"/>
              <a:t>15 Render app with new state</a:t>
            </a:r>
          </a:p>
          <a:p>
            <a:endParaRPr lang="en-US" sz="2000" i="1" dirty="0"/>
          </a:p>
          <a:p>
            <a:r>
              <a:rPr lang="en-US" sz="2000" dirty="0"/>
              <a:t>Now your users can sign in and have an account created for them on the fly.</a:t>
            </a:r>
          </a:p>
          <a:p>
            <a:r>
              <a:rPr lang="en-US" sz="2000" dirty="0"/>
              <a:t>You should update the </a:t>
            </a:r>
            <a:r>
              <a:rPr lang="en-US" sz="2000" dirty="0" err="1"/>
              <a:t>navbar</a:t>
            </a:r>
            <a:r>
              <a:rPr lang="en-US" sz="2000" dirty="0"/>
              <a:t> so they know how to do that and so they can see the logout option</a:t>
            </a:r>
          </a:p>
          <a:p>
            <a:endParaRPr lang="en-US" sz="2000" dirty="0"/>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sz="quarter" idx="1"/>
          </p:nvPr>
        </p:nvPicPr>
        <p:blipFill>
          <a:blip r:embed="rId2"/>
          <a:srcRect/>
          <a:stretch>
            <a:fillRect/>
          </a:stretch>
        </p:blipFill>
        <p:spPr bwMode="auto">
          <a:xfrm>
            <a:off x="1295400" y="-14807"/>
            <a:ext cx="6629399" cy="6810318"/>
          </a:xfrm>
          <a:prstGeom prst="rect">
            <a:avLst/>
          </a:prstGeom>
          <a:noFill/>
          <a:ln w="9525">
            <a:noFill/>
            <a:miter lim="800000"/>
            <a:headEnd/>
            <a:tailEnd/>
          </a:ln>
          <a:effectLst/>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sz="quarter" idx="1"/>
          </p:nvPr>
        </p:nvPicPr>
        <p:blipFill>
          <a:blip r:embed="rId2"/>
          <a:srcRect/>
          <a:stretch>
            <a:fillRect/>
          </a:stretch>
        </p:blipFill>
        <p:spPr bwMode="auto">
          <a:xfrm>
            <a:off x="253644" y="457200"/>
            <a:ext cx="7855805" cy="5334000"/>
          </a:xfrm>
          <a:prstGeom prst="rect">
            <a:avLst/>
          </a:prstGeom>
          <a:noFill/>
          <a:ln w="9525">
            <a:noFill/>
            <a:miter lim="800000"/>
            <a:headEnd/>
            <a:tailEnd/>
          </a:ln>
          <a:effectLst/>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pPr algn="r"/>
            <a:r>
              <a:rPr lang="en-US" dirty="0"/>
              <a:t>Testing React components</a:t>
            </a:r>
          </a:p>
        </p:txBody>
      </p:sp>
      <p:sp>
        <p:nvSpPr>
          <p:cNvPr id="3" name="Content Placeholder 2"/>
          <p:cNvSpPr>
            <a:spLocks noGrp="1"/>
          </p:cNvSpPr>
          <p:nvPr>
            <p:ph sz="quarter" idx="1"/>
          </p:nvPr>
        </p:nvSpPr>
        <p:spPr>
          <a:xfrm>
            <a:off x="304800" y="990600"/>
            <a:ext cx="8382000" cy="5483352"/>
          </a:xfrm>
        </p:spPr>
        <p:txBody>
          <a:bodyPr>
            <a:normAutofit/>
          </a:bodyPr>
          <a:lstStyle/>
          <a:p>
            <a:r>
              <a:rPr lang="en-US" sz="2000" dirty="0"/>
              <a:t>Testing in software development is the process of validating assumptions</a:t>
            </a:r>
          </a:p>
          <a:p>
            <a:r>
              <a:rPr lang="en-US" sz="2000" i="1" dirty="0"/>
              <a:t>Unit— Unit tests focus on individual units of functionality, </a:t>
            </a:r>
            <a:r>
              <a:rPr lang="en-US" sz="2000" dirty="0"/>
              <a:t>For example, say you have a utility method for fetching new posts from the server.</a:t>
            </a:r>
          </a:p>
          <a:p>
            <a:r>
              <a:rPr lang="en-US" sz="2000" dirty="0"/>
              <a:t>A unit test will focus only on that one function. It doesn’t care about anything else.</a:t>
            </a:r>
          </a:p>
          <a:p>
            <a:r>
              <a:rPr lang="en-US" sz="2000" i="1" dirty="0"/>
              <a:t>Service— Service tests focus on bundles of functionality </a:t>
            </a:r>
            <a:r>
              <a:rPr lang="en-US" sz="2000" dirty="0"/>
              <a:t>This part of the “testing spectrum” can include a variety of granularities and focuses.</a:t>
            </a:r>
          </a:p>
          <a:p>
            <a:r>
              <a:rPr lang="en-US" sz="2000" dirty="0"/>
              <a:t>The point, though, is that you’re testing things that aren’t at the highest level or the lowest levels of functionality.</a:t>
            </a:r>
          </a:p>
          <a:p>
            <a:r>
              <a:rPr lang="en-US" sz="2000" dirty="0"/>
              <a:t>An example of a service test might be something like a tool that uses several units of functionality but is not itself at the level of an integration test.</a:t>
            </a:r>
          </a:p>
          <a:p>
            <a:endParaRPr lang="en-US" sz="2000" dirty="0"/>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i="1" dirty="0"/>
              <a:t>Integration— Integration tests focus on an even higher level of testing: the </a:t>
            </a:r>
            <a:r>
              <a:rPr lang="en-US" sz="2000" dirty="0"/>
              <a:t>integration of various parts of an application.</a:t>
            </a:r>
          </a:p>
          <a:p>
            <a:r>
              <a:rPr lang="en-US" sz="2000" dirty="0"/>
              <a:t>Typically, these tests test an application through its user interface, not through the individual code behind the user interface.</a:t>
            </a:r>
          </a:p>
          <a:p>
            <a:endParaRPr lang="en-US" sz="2000" dirty="0"/>
          </a:p>
        </p:txBody>
      </p:sp>
      <p:pic>
        <p:nvPicPr>
          <p:cNvPr id="4" name="Picture 3" descr="Capture.JPG"/>
          <p:cNvPicPr>
            <a:picLocks noChangeAspect="1"/>
          </p:cNvPicPr>
          <p:nvPr/>
        </p:nvPicPr>
        <p:blipFill>
          <a:blip r:embed="rId2"/>
          <a:stretch>
            <a:fillRect/>
          </a:stretch>
        </p:blipFill>
        <p:spPr>
          <a:xfrm>
            <a:off x="190215" y="1905000"/>
            <a:ext cx="8004971" cy="4267200"/>
          </a:xfrm>
          <a:prstGeom prst="rect">
            <a:avLst/>
          </a:prstGeom>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153400" cy="6245352"/>
          </a:xfrm>
        </p:spPr>
        <p:txBody>
          <a:bodyPr>
            <a:normAutofit/>
          </a:bodyPr>
          <a:lstStyle/>
          <a:p>
            <a:r>
              <a:rPr lang="en-US" sz="2000" dirty="0"/>
              <a:t>There are some software development paradigms where testing is a “first-class citizen” of the entire development process</a:t>
            </a:r>
          </a:p>
          <a:p>
            <a:r>
              <a:rPr lang="en-US" sz="2000" dirty="0"/>
              <a:t>Using </a:t>
            </a:r>
            <a:r>
              <a:rPr lang="en-US" sz="2000" i="1" dirty="0"/>
              <a:t>continuous integration (CI) or continuous deployment tools like Circle CI (https://circleci.com), Travis CI (</a:t>
            </a:r>
            <a:r>
              <a:rPr lang="en-US" sz="2000" i="1" dirty="0">
                <a:hlinkClick r:id="rId2"/>
              </a:rPr>
              <a:t>https://travisci.</a:t>
            </a:r>
            <a:r>
              <a:rPr lang="en-US" sz="2000" dirty="0">
                <a:hlinkClick r:id="rId2"/>
              </a:rPr>
              <a:t>org</a:t>
            </a:r>
            <a:r>
              <a:rPr lang="en-US" sz="2000" dirty="0"/>
              <a:t>), or others.</a:t>
            </a:r>
          </a:p>
          <a:p>
            <a:r>
              <a:rPr lang="en-US" sz="2000" dirty="0"/>
              <a:t>you can make testing part of the deployment process for your software, The idea is this: </a:t>
            </a:r>
            <a:r>
              <a:rPr lang="en-US" sz="2000" i="1" dirty="0"/>
              <a:t>if the tests pass, it gets deployed.</a:t>
            </a:r>
          </a:p>
          <a:p>
            <a:r>
              <a:rPr lang="en-US" sz="2000" dirty="0"/>
              <a:t>These tools usually run your tests in a pristine environment and, if they pass, send the code off to whatever system runs your application.</a:t>
            </a:r>
          </a:p>
          <a:p>
            <a:endParaRPr lang="en-US" sz="2000" dirty="0"/>
          </a:p>
        </p:txBody>
      </p:sp>
      <p:pic>
        <p:nvPicPr>
          <p:cNvPr id="4" name="Picture 3" descr="Capture.JPG"/>
          <p:cNvPicPr>
            <a:picLocks noChangeAspect="1"/>
          </p:cNvPicPr>
          <p:nvPr/>
        </p:nvPicPr>
        <p:blipFill>
          <a:blip r:embed="rId3"/>
          <a:stretch>
            <a:fillRect/>
          </a:stretch>
        </p:blipFill>
        <p:spPr>
          <a:xfrm>
            <a:off x="533400" y="4038600"/>
            <a:ext cx="7419975" cy="2028825"/>
          </a:xfrm>
          <a:prstGeom prst="rect">
            <a:avLst/>
          </a:prstGeom>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52400"/>
            <a:ext cx="8153400" cy="6321552"/>
          </a:xfrm>
        </p:spPr>
        <p:txBody>
          <a:bodyPr>
            <a:normAutofit/>
          </a:bodyPr>
          <a:lstStyle/>
          <a:p>
            <a:r>
              <a:rPr lang="en-US" sz="2000" dirty="0"/>
              <a:t>Finally, tests also help you when going back and refactoring your code or moving it around.</a:t>
            </a:r>
          </a:p>
          <a:p>
            <a:r>
              <a:rPr lang="en-US" sz="2000" b="1" dirty="0"/>
              <a:t>TESTING REACT COMPONENTS WITH JEST, ENZYME, AND REACTTEST- RENDERER</a:t>
            </a:r>
          </a:p>
          <a:p>
            <a:r>
              <a:rPr lang="en-US" sz="2000" dirty="0"/>
              <a:t>You’ll need a few types of libraries to test your React applications:</a:t>
            </a:r>
          </a:p>
          <a:p>
            <a:r>
              <a:rPr lang="en-US" sz="2000" i="1" dirty="0"/>
              <a:t>Test runner— You’ll need something to run your tests, </a:t>
            </a:r>
            <a:r>
              <a:rPr lang="en-US" sz="2000" dirty="0"/>
              <a:t>Most tests could be executed as regular JavaScript files, but you’ll want to take advantage of some of the added features of test runners, such as running more than one test at a time and reporting back error or success information in a nicer way</a:t>
            </a:r>
            <a:r>
              <a:rPr lang="en-US" sz="2000" i="1" dirty="0"/>
              <a:t> .</a:t>
            </a:r>
          </a:p>
          <a:p>
            <a:r>
              <a:rPr lang="en-US" sz="2000" dirty="0"/>
              <a:t>you’ll use Jest for most aspects of your testing. Jest is a testing library developed by engineers at </a:t>
            </a:r>
            <a:r>
              <a:rPr lang="en-US" sz="2000" dirty="0" err="1"/>
              <a:t>Facebook</a:t>
            </a:r>
            <a:r>
              <a:rPr lang="en-US" sz="2000" dirty="0"/>
              <a:t>.</a:t>
            </a:r>
          </a:p>
          <a:p>
            <a:r>
              <a:rPr lang="en-US" sz="2000" dirty="0"/>
              <a:t>Some popular alternatives with fewer features built in that you might consider include Mocha (https://mochajs.org) and Jasmine (</a:t>
            </a:r>
            <a:r>
              <a:rPr lang="en-US" sz="2000" dirty="0">
                <a:hlinkClick r:id="rId2"/>
              </a:rPr>
              <a:t>https://jasmine.github.io</a:t>
            </a:r>
            <a:r>
              <a:rPr lang="en-US" sz="2000" dirty="0"/>
              <a:t>).</a:t>
            </a:r>
          </a:p>
          <a:p>
            <a:r>
              <a:rPr lang="en-US" sz="2000" dirty="0"/>
              <a:t>Jest is often used for testing React apps.</a:t>
            </a:r>
            <a:endParaRPr lang="en-US" sz="2000"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382000" cy="6245352"/>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sz="2000" dirty="0"/>
              <a:t>React DOM needs an element of type React Element and a DOM element.</a:t>
            </a:r>
          </a:p>
          <a:p>
            <a:r>
              <a:rPr lang="en-US" sz="2000" dirty="0"/>
              <a:t>created a valid DOM element that you can use, but now you need to create a React element.</a:t>
            </a:r>
          </a:p>
          <a:p>
            <a:r>
              <a:rPr lang="en-US" sz="2000" dirty="0"/>
              <a:t>what’s a React element?</a:t>
            </a:r>
          </a:p>
          <a:p>
            <a:r>
              <a:rPr lang="en-US" sz="2000" dirty="0"/>
              <a:t>A </a:t>
            </a:r>
            <a:r>
              <a:rPr lang="en-US" sz="2000" i="1" dirty="0"/>
              <a:t>React element is a light, stateless, immutable primitive in React.</a:t>
            </a:r>
          </a:p>
          <a:p>
            <a:r>
              <a:rPr lang="en-US" sz="2000" dirty="0"/>
              <a:t>There are two types: </a:t>
            </a:r>
            <a:r>
              <a:rPr lang="en-US" sz="2000" dirty="0" err="1"/>
              <a:t>ReactComponentElement</a:t>
            </a:r>
            <a:r>
              <a:rPr lang="en-US" sz="2000" dirty="0"/>
              <a:t> and </a:t>
            </a:r>
            <a:r>
              <a:rPr lang="en-US" sz="2000" dirty="0" err="1"/>
              <a:t>ReactDOMElement</a:t>
            </a:r>
            <a:r>
              <a:rPr lang="en-US" sz="2000" dirty="0"/>
              <a:t>.</a:t>
            </a:r>
          </a:p>
          <a:p>
            <a:endParaRPr lang="en-US" dirty="0"/>
          </a:p>
        </p:txBody>
      </p:sp>
      <p:pic>
        <p:nvPicPr>
          <p:cNvPr id="6" name="Picture 5" descr="Capture.JPG"/>
          <p:cNvPicPr>
            <a:picLocks noChangeAspect="1"/>
          </p:cNvPicPr>
          <p:nvPr/>
        </p:nvPicPr>
        <p:blipFill>
          <a:blip r:embed="rId2"/>
          <a:stretch>
            <a:fillRect/>
          </a:stretch>
        </p:blipFill>
        <p:spPr>
          <a:xfrm>
            <a:off x="457200" y="228599"/>
            <a:ext cx="5604832" cy="2819401"/>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i="1" dirty="0"/>
              <a:t>Test doubles— When writing tests, you want to avoid tying your tests to other </a:t>
            </a:r>
            <a:r>
              <a:rPr lang="en-US" sz="2000" dirty="0"/>
              <a:t>fragile or unpredictable parts of your infrastructure as much as possible;</a:t>
            </a:r>
          </a:p>
          <a:p>
            <a:r>
              <a:rPr lang="en-US" sz="2000" dirty="0"/>
              <a:t>You’ll use Jest for mocking and test doubles, but there are other libraries that also do this, such as </a:t>
            </a:r>
            <a:r>
              <a:rPr lang="en-US" sz="2000" dirty="0" err="1"/>
              <a:t>Sinon</a:t>
            </a:r>
            <a:r>
              <a:rPr lang="en-US" sz="2000" dirty="0"/>
              <a:t> (</a:t>
            </a:r>
            <a:r>
              <a:rPr lang="en-US" sz="2000" dirty="0">
                <a:hlinkClick r:id="rId2"/>
              </a:rPr>
              <a:t>http://sinonjs.org</a:t>
            </a:r>
            <a:r>
              <a:rPr lang="en-US" sz="2000" dirty="0"/>
              <a:t>).</a:t>
            </a:r>
          </a:p>
          <a:p>
            <a:r>
              <a:rPr lang="en-US" sz="2000" i="1" dirty="0"/>
              <a:t>Environment helpers—237</a:t>
            </a:r>
            <a:endParaRPr lang="en-US" sz="2000" dirty="0"/>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pPr algn="r"/>
            <a:r>
              <a:rPr lang="en-US" dirty="0"/>
              <a:t>THE FLUX APPLICATION ARCHITECTURE</a:t>
            </a:r>
          </a:p>
        </p:txBody>
      </p:sp>
      <p:sp>
        <p:nvSpPr>
          <p:cNvPr id="3" name="Content Placeholder 2"/>
          <p:cNvSpPr>
            <a:spLocks noGrp="1"/>
          </p:cNvSpPr>
          <p:nvPr>
            <p:ph sz="quarter" idx="1"/>
          </p:nvPr>
        </p:nvSpPr>
        <p:spPr>
          <a:xfrm>
            <a:off x="228600" y="914400"/>
            <a:ext cx="8458200" cy="5559552"/>
          </a:xfrm>
        </p:spPr>
        <p:txBody>
          <a:bodyPr>
            <a:normAutofit/>
          </a:bodyPr>
          <a:lstStyle/>
          <a:p>
            <a:r>
              <a:rPr lang="en-US" sz="2000" i="1" dirty="0"/>
              <a:t>Model— The data for your application, </a:t>
            </a:r>
            <a:r>
              <a:rPr lang="en-US" sz="2000" dirty="0"/>
              <a:t>Your model should at least have the basic methods to manipulate associated data.</a:t>
            </a:r>
          </a:p>
          <a:p>
            <a:r>
              <a:rPr lang="en-US" sz="2000" dirty="0"/>
              <a:t>model will be able to use this data for a method like </a:t>
            </a:r>
            <a:r>
              <a:rPr lang="en-US" sz="2000" dirty="0" err="1"/>
              <a:t>isAllowedAccessForResource</a:t>
            </a:r>
            <a:r>
              <a:rPr lang="en-US" sz="2000" dirty="0"/>
              <a:t>() on it that will act on the underlying data to model.</a:t>
            </a:r>
          </a:p>
          <a:p>
            <a:r>
              <a:rPr lang="en-US" sz="2000" i="1" dirty="0"/>
              <a:t>View— A representation of your model. The view is often the user interface itself </a:t>
            </a:r>
          </a:p>
          <a:p>
            <a:r>
              <a:rPr lang="en-US" sz="2000" i="1" dirty="0"/>
              <a:t>Controller— Controllers are the “glue” that binds the model and view together.</a:t>
            </a:r>
          </a:p>
          <a:p>
            <a:r>
              <a:rPr lang="en-US" sz="2000" i="1" dirty="0"/>
              <a:t>Flux </a:t>
            </a:r>
            <a:r>
              <a:rPr lang="en-US" sz="2000" dirty="0"/>
              <a:t>design to a pattern popularized at </a:t>
            </a:r>
            <a:r>
              <a:rPr lang="en-US" sz="2000" dirty="0" err="1"/>
              <a:t>Facebook</a:t>
            </a:r>
            <a:r>
              <a:rPr lang="en-US" sz="2000" i="1" dirty="0"/>
              <a:t>.</a:t>
            </a:r>
          </a:p>
          <a:p>
            <a:r>
              <a:rPr lang="en-US" sz="2000" dirty="0"/>
              <a:t>If you’re familiar with the popular MVC pattern that Ruby on Rails and other application frameworks use Flux might be a departure from what you’re used to.</a:t>
            </a:r>
          </a:p>
          <a:p>
            <a:r>
              <a:rPr lang="en-US" sz="2000" dirty="0"/>
              <a:t>Rather than break parts of your application into models, views, and controllers, Flux defines several different parts to it:</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382000" cy="6245352"/>
          </a:xfrm>
        </p:spPr>
        <p:txBody>
          <a:bodyPr>
            <a:normAutofit/>
          </a:bodyPr>
          <a:lstStyle/>
          <a:p>
            <a:r>
              <a:rPr lang="en-US" sz="2000" i="1" dirty="0"/>
              <a:t>Store— Stores contain the application state and logic; they’re somewhat like a </a:t>
            </a:r>
            <a:r>
              <a:rPr lang="en-US" sz="2000" dirty="0"/>
              <a:t>model in a traditional MVC.</a:t>
            </a:r>
          </a:p>
          <a:p>
            <a:r>
              <a:rPr lang="en-US" sz="2000" dirty="0"/>
              <a:t>However, instead of representing a single database record, they manage the state of many objects.</a:t>
            </a:r>
          </a:p>
          <a:p>
            <a:r>
              <a:rPr lang="en-US" sz="2000" i="1" dirty="0"/>
              <a:t>Actions— Rather than update state directly, Flux apps modify their state by </a:t>
            </a:r>
            <a:r>
              <a:rPr lang="en-US" sz="2000" dirty="0"/>
              <a:t>creating actions that modify state.</a:t>
            </a:r>
          </a:p>
          <a:p>
            <a:r>
              <a:rPr lang="en-US" sz="2000" i="1" dirty="0"/>
              <a:t>View— The user interface, usually React, but Flux doesn’t require React.</a:t>
            </a:r>
          </a:p>
          <a:p>
            <a:r>
              <a:rPr lang="en-US" sz="2000" i="1" dirty="0"/>
              <a:t>Dispatcher— A central coordinator of actions and updates to stores.</a:t>
            </a:r>
          </a:p>
          <a:p>
            <a:endParaRPr lang="en-US" sz="2000" i="1" dirty="0"/>
          </a:p>
          <a:p>
            <a:endParaRPr lang="en-US" sz="2000" i="1" dirty="0"/>
          </a:p>
          <a:p>
            <a:endParaRPr lang="en-US" sz="2000" i="1" dirty="0"/>
          </a:p>
          <a:p>
            <a:endParaRPr lang="en-US" sz="2000" i="1" dirty="0"/>
          </a:p>
          <a:p>
            <a:endParaRPr lang="en-US" sz="2000" i="1" dirty="0"/>
          </a:p>
          <a:p>
            <a:r>
              <a:rPr lang="en-US" sz="2000" dirty="0"/>
              <a:t>In the Flux pattern, actions are created from views—this might be a user clicking something. From there, the dispatcher handles incoming actions. </a:t>
            </a:r>
            <a:endParaRPr lang="en-US" sz="2000" i="1" dirty="0"/>
          </a:p>
          <a:p>
            <a:endParaRPr lang="en-US" sz="2000" dirty="0"/>
          </a:p>
        </p:txBody>
      </p:sp>
      <p:pic>
        <p:nvPicPr>
          <p:cNvPr id="4" name="Picture 3" descr="Capture.JPG"/>
          <p:cNvPicPr>
            <a:picLocks noChangeAspect="1"/>
          </p:cNvPicPr>
          <p:nvPr/>
        </p:nvPicPr>
        <p:blipFill>
          <a:blip r:embed="rId2"/>
          <a:stretch>
            <a:fillRect/>
          </a:stretch>
        </p:blipFill>
        <p:spPr>
          <a:xfrm>
            <a:off x="685800" y="3429000"/>
            <a:ext cx="6896100" cy="1743075"/>
          </a:xfrm>
          <a:prstGeom prst="rect">
            <a:avLst/>
          </a:prstGeom>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lnSpcReduction="10000"/>
          </a:bodyPr>
          <a:lstStyle/>
          <a:p>
            <a:r>
              <a:rPr lang="en-US" sz="2000" dirty="0"/>
              <a:t>Actions are then sent to the appropriate store to update state, State, having changed, notifies a view that new data should be used.</a:t>
            </a:r>
          </a:p>
          <a:p>
            <a:r>
              <a:rPr lang="en-US" sz="2000" dirty="0"/>
              <a:t>Notice how this would differ from a typical MVC-style framework, where the view and a model (like the store here) would both be able to update the other.</a:t>
            </a:r>
          </a:p>
          <a:p>
            <a:r>
              <a:rPr lang="en-US" sz="2000" dirty="0"/>
              <a:t>This bidirectional data flow differs from the more unidirectional flow typical in Flux architectures. Also, note that middleware is missing here:</a:t>
            </a:r>
          </a:p>
          <a:p>
            <a:r>
              <a:rPr lang="en-US" sz="2000" dirty="0"/>
              <a:t>This usually means that there’s no single place in an app where data flows from.</a:t>
            </a:r>
          </a:p>
          <a:p>
            <a:r>
              <a:rPr lang="en-US" sz="2000" dirty="0"/>
              <a:t>many different parts of the system have authority to modify state, and state is often decentralized throughout the application.</a:t>
            </a:r>
          </a:p>
          <a:p>
            <a:r>
              <a:rPr lang="en-US" sz="2000" dirty="0"/>
              <a:t>This approach works well in many cases, but in larger apps, it can be confusing to debug and work with.</a:t>
            </a:r>
          </a:p>
          <a:p>
            <a:r>
              <a:rPr lang="en-US" sz="2000" dirty="0"/>
              <a:t>Think what this might look like in a medium-to-large application. Say you had a collection of models (user, account, and authentication) that were associated with their own controllers and views.</a:t>
            </a: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305800" cy="6245352"/>
          </a:xfrm>
        </p:spPr>
        <p:txBody>
          <a:bodyPr>
            <a:normAutofit lnSpcReduction="10000"/>
          </a:bodyPr>
          <a:lstStyle/>
          <a:p>
            <a:r>
              <a:rPr lang="en-US" sz="2000" b="1" dirty="0"/>
              <a:t>Meet </a:t>
            </a:r>
            <a:r>
              <a:rPr lang="en-US" sz="2000" b="1" dirty="0" err="1"/>
              <a:t>Redux</a:t>
            </a:r>
            <a:r>
              <a:rPr lang="en-US" sz="2000" b="1" dirty="0"/>
              <a:t>: A variation on Flux</a:t>
            </a:r>
          </a:p>
          <a:p>
            <a:r>
              <a:rPr lang="en-US" sz="2000" dirty="0" err="1"/>
              <a:t>Redux</a:t>
            </a:r>
            <a:r>
              <a:rPr lang="en-US" sz="2000" dirty="0"/>
              <a:t> is a library that implements the ideas of Flux in a slightly modified way.</a:t>
            </a:r>
          </a:p>
          <a:p>
            <a:r>
              <a:rPr lang="en-US" sz="2000" dirty="0" err="1"/>
              <a:t>Redux</a:t>
            </a:r>
            <a:r>
              <a:rPr lang="en-US" sz="2000" dirty="0"/>
              <a:t> is described by its own documentation as “a predictable state container for JavaScript apps</a:t>
            </a:r>
          </a:p>
          <a:p>
            <a:r>
              <a:rPr lang="en-US" sz="2000" dirty="0"/>
              <a:t>I should cover some of the important differences between the Flux and </a:t>
            </a:r>
            <a:r>
              <a:rPr lang="en-US" sz="2000" dirty="0" err="1"/>
              <a:t>Redux</a:t>
            </a:r>
            <a:r>
              <a:rPr lang="en-US" sz="2000" dirty="0"/>
              <a:t> paradigms:</a:t>
            </a:r>
          </a:p>
          <a:p>
            <a:r>
              <a:rPr lang="en-US" sz="2000" b="1" i="1" dirty="0" err="1"/>
              <a:t>Redux</a:t>
            </a:r>
            <a:r>
              <a:rPr lang="en-US" sz="2000" b="1" i="1" dirty="0"/>
              <a:t> uses a single store— </a:t>
            </a:r>
            <a:r>
              <a:rPr lang="en-US" sz="2000" i="1" dirty="0"/>
              <a:t>Rather than locate state information in multiple </a:t>
            </a:r>
            <a:r>
              <a:rPr lang="en-US" sz="2000" dirty="0"/>
              <a:t>stores across the app, </a:t>
            </a:r>
            <a:r>
              <a:rPr lang="en-US" sz="2000" dirty="0" err="1"/>
              <a:t>Redux</a:t>
            </a:r>
            <a:r>
              <a:rPr lang="en-US" sz="2000" dirty="0"/>
              <a:t> apps keep everything in one place. </a:t>
            </a:r>
          </a:p>
          <a:p>
            <a:r>
              <a:rPr lang="en-US" sz="2000" dirty="0"/>
              <a:t>In Flux, you can have many different stores. </a:t>
            </a:r>
            <a:r>
              <a:rPr lang="en-US" sz="2000" dirty="0" err="1"/>
              <a:t>Redux</a:t>
            </a:r>
            <a:r>
              <a:rPr lang="en-US" sz="2000" dirty="0"/>
              <a:t> breaks from this and enforces a single global store. </a:t>
            </a:r>
          </a:p>
          <a:p>
            <a:r>
              <a:rPr lang="en-US" sz="2000" b="1" i="1" dirty="0" err="1"/>
              <a:t>Redux</a:t>
            </a:r>
            <a:r>
              <a:rPr lang="en-US" sz="2000" b="1" i="1" dirty="0"/>
              <a:t> introduces reducers— </a:t>
            </a:r>
            <a:r>
              <a:rPr lang="en-US" sz="2000" i="1" dirty="0"/>
              <a:t>Reducers are a more immutable approach to </a:t>
            </a:r>
            <a:r>
              <a:rPr lang="en-US" sz="2000" dirty="0"/>
              <a:t>mutation. In </a:t>
            </a:r>
            <a:r>
              <a:rPr lang="en-US" sz="2000" dirty="0" err="1"/>
              <a:t>Redux</a:t>
            </a:r>
            <a:r>
              <a:rPr lang="en-US" sz="2000" dirty="0"/>
              <a:t>, state is changed in a predictable and deterministic way, one part of state at a time, and only in one place.</a:t>
            </a:r>
          </a:p>
          <a:p>
            <a:r>
              <a:rPr lang="en-US" sz="2000" b="1" i="1" dirty="0" err="1"/>
              <a:t>Redux</a:t>
            </a:r>
            <a:r>
              <a:rPr lang="en-US" sz="2000" b="1" i="1" dirty="0"/>
              <a:t> introduces middleware— </a:t>
            </a:r>
            <a:r>
              <a:rPr lang="en-US" sz="2000" i="1" dirty="0"/>
              <a:t>Because actions and data flow in a </a:t>
            </a:r>
            <a:r>
              <a:rPr lang="en-US" sz="2000" dirty="0"/>
              <a:t>unidirectional way, you can add middleware to your </a:t>
            </a:r>
            <a:r>
              <a:rPr lang="en-US" sz="2000" dirty="0" err="1"/>
              <a:t>Redux</a:t>
            </a:r>
            <a:r>
              <a:rPr lang="en-US" sz="2000" dirty="0"/>
              <a:t> app and inject custom behavior as data is updated. </a:t>
            </a:r>
            <a:br>
              <a:rPr lang="en-US" sz="2000" dirty="0"/>
            </a:br>
            <a:endParaRPr lang="en-US" sz="2000" dirty="0"/>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382000" cy="6245352"/>
          </a:xfrm>
        </p:spPr>
        <p:txBody>
          <a:bodyPr>
            <a:normAutofit/>
          </a:bodyPr>
          <a:lstStyle/>
          <a:p>
            <a:r>
              <a:rPr lang="en-US" sz="2000" i="1" dirty="0" err="1"/>
              <a:t>Redux</a:t>
            </a:r>
            <a:r>
              <a:rPr lang="en-US" sz="2000" i="1" dirty="0"/>
              <a:t> actions are decoupled from the store— Action-creators </a:t>
            </a:r>
            <a:r>
              <a:rPr lang="en-US" sz="2000" dirty="0"/>
              <a:t>don’t dispatch anything to the store; instead, they return action objects that a central dispatcher uses.</a:t>
            </a:r>
          </a:p>
          <a:p>
            <a:endParaRPr lang="en-US" sz="2000" dirty="0"/>
          </a:p>
        </p:txBody>
      </p:sp>
      <p:pic>
        <p:nvPicPr>
          <p:cNvPr id="4" name="Picture 3" descr="Capture.JPG"/>
          <p:cNvPicPr>
            <a:picLocks noChangeAspect="1"/>
          </p:cNvPicPr>
          <p:nvPr/>
        </p:nvPicPr>
        <p:blipFill>
          <a:blip r:embed="rId2"/>
          <a:stretch>
            <a:fillRect/>
          </a:stretch>
        </p:blipFill>
        <p:spPr>
          <a:xfrm>
            <a:off x="457200" y="1219200"/>
            <a:ext cx="7543800" cy="5466806"/>
          </a:xfrm>
          <a:prstGeom prst="rect">
            <a:avLst/>
          </a:prstGeom>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dirty="0" err="1"/>
              <a:t>Redux</a:t>
            </a:r>
            <a:r>
              <a:rPr lang="en-US" sz="2000" dirty="0"/>
              <a:t> architecture. You’ll dive into each of the different sections, explore how they work, and develop a </a:t>
            </a:r>
            <a:r>
              <a:rPr lang="en-US" sz="2000" dirty="0" err="1"/>
              <a:t>Redux</a:t>
            </a:r>
            <a:r>
              <a:rPr lang="en-US" sz="2000" dirty="0"/>
              <a:t> architecture for your app.</a:t>
            </a:r>
          </a:p>
          <a:p>
            <a:r>
              <a:rPr lang="en-US" sz="2000" dirty="0"/>
              <a:t>An action is created when you want to update state, The action will have a type that a certain reducer will handle.</a:t>
            </a:r>
          </a:p>
          <a:p>
            <a:r>
              <a:rPr lang="en-US" sz="2000" dirty="0"/>
              <a:t>The reducer that handles the given action type will make a copy of the current state, modify it with data from the action, and then return the new state.</a:t>
            </a:r>
          </a:p>
          <a:p>
            <a:r>
              <a:rPr lang="en-US" sz="2000" dirty="0"/>
              <a:t>When the store is updated, view layers (React in our case) can listen to updates and respond accordingly.</a:t>
            </a:r>
          </a:p>
          <a:p>
            <a:r>
              <a:rPr lang="en-US" sz="2000" dirty="0"/>
              <a:t>views are just reading in updates from the store—they don’t care about the data being communicated to them.</a:t>
            </a:r>
          </a:p>
          <a:p>
            <a:r>
              <a:rPr lang="en-US" sz="2000" dirty="0"/>
              <a:t>The React-</a:t>
            </a:r>
            <a:r>
              <a:rPr lang="en-US" sz="2000" dirty="0" err="1"/>
              <a:t>redux</a:t>
            </a:r>
            <a:r>
              <a:rPr lang="en-US" sz="2000" dirty="0"/>
              <a:t> library handles passing new props to  components when the store changes, but views still just receive and display data.</a:t>
            </a: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305800" cy="6245352"/>
          </a:xfrm>
        </p:spPr>
        <p:txBody>
          <a:bodyPr>
            <a:normAutofit/>
          </a:bodyPr>
          <a:lstStyle/>
          <a:p>
            <a:r>
              <a:rPr lang="en-US" sz="2000" b="1" dirty="0"/>
              <a:t>Getting set up for </a:t>
            </a:r>
            <a:r>
              <a:rPr lang="en-US" sz="2000" b="1" dirty="0" err="1"/>
              <a:t>Redux</a:t>
            </a:r>
            <a:endParaRPr lang="en-US" sz="2000" b="1" dirty="0"/>
          </a:p>
          <a:p>
            <a:r>
              <a:rPr lang="en-US" sz="2000" dirty="0"/>
              <a:t>but it’s also a library you can install There are so many implementations of the Flux paradigm—Flummox, </a:t>
            </a:r>
            <a:r>
              <a:rPr lang="en-US" sz="2000" dirty="0" err="1"/>
              <a:t>Fluxxor</a:t>
            </a:r>
            <a:r>
              <a:rPr lang="en-US" sz="2000" dirty="0"/>
              <a:t>, Reflux, </a:t>
            </a:r>
            <a:r>
              <a:rPr lang="en-US" sz="2000" dirty="0" err="1"/>
              <a:t>Fluxible</a:t>
            </a:r>
            <a:r>
              <a:rPr lang="en-US" sz="2000" dirty="0"/>
              <a:t>, </a:t>
            </a:r>
            <a:r>
              <a:rPr lang="en-US" sz="2000" dirty="0" err="1"/>
              <a:t>Lux</a:t>
            </a:r>
            <a:r>
              <a:rPr lang="en-US" sz="2000" dirty="0"/>
              <a:t>, </a:t>
            </a:r>
            <a:r>
              <a:rPr lang="en-US" sz="2000" dirty="0" err="1"/>
              <a:t>McFly</a:t>
            </a:r>
            <a:r>
              <a:rPr lang="en-US" sz="2000" dirty="0"/>
              <a:t>, and </a:t>
            </a:r>
            <a:r>
              <a:rPr lang="en-US" sz="2000" dirty="0" err="1"/>
              <a:t>MartyJS</a:t>
            </a:r>
            <a:r>
              <a:rPr lang="en-US" sz="2000" dirty="0"/>
              <a:t>, to name a few—and they all have varying degrees of community support and different APIs.</a:t>
            </a:r>
          </a:p>
          <a:p>
            <a:r>
              <a:rPr lang="en-US" sz="2000" dirty="0" err="1"/>
              <a:t>Redux</a:t>
            </a:r>
            <a:r>
              <a:rPr lang="en-US" sz="2000" dirty="0"/>
              <a:t> library itself has a small, powerful API that has helped it become one of the most popular and relied-upon libraries for React application architecture.</a:t>
            </a:r>
          </a:p>
          <a:p>
            <a:r>
              <a:rPr lang="en-US" sz="2000" dirty="0"/>
              <a:t>Make sure you’ve run npm install with the source code from the current chapter so all the right dependencies are installed locally.</a:t>
            </a:r>
          </a:p>
          <a:p>
            <a:r>
              <a:rPr lang="en-US" sz="2000" dirty="0"/>
              <a:t>In this chapter, you’ll start to take advantage of some new libraries, including </a:t>
            </a:r>
            <a:r>
              <a:rPr lang="en-US" sz="2000" dirty="0" err="1"/>
              <a:t>js</a:t>
            </a:r>
            <a:r>
              <a:rPr lang="en-US" sz="2000" dirty="0"/>
              <a:t>-cookie, </a:t>
            </a:r>
            <a:r>
              <a:rPr lang="en-US" sz="2000" dirty="0" err="1"/>
              <a:t>redux</a:t>
            </a:r>
            <a:r>
              <a:rPr lang="en-US" sz="2000" dirty="0"/>
              <a:t>-mock-store, and </a:t>
            </a:r>
            <a:r>
              <a:rPr lang="en-US" sz="2000" dirty="0" err="1"/>
              <a:t>redux</a:t>
            </a:r>
            <a:r>
              <a:rPr lang="en-US" sz="2000" dirty="0"/>
              <a:t>.</a:t>
            </a:r>
          </a:p>
          <a:p>
            <a:r>
              <a:rPr lang="en-US" sz="2000" dirty="0"/>
              <a:t>Using </a:t>
            </a:r>
            <a:r>
              <a:rPr lang="en-US" sz="2000" dirty="0" err="1"/>
              <a:t>Redux</a:t>
            </a:r>
            <a:r>
              <a:rPr lang="en-US" sz="2000" b="1" dirty="0"/>
              <a:t> </a:t>
            </a:r>
            <a:r>
              <a:rPr lang="en-US" sz="2000" dirty="0"/>
              <a:t>create some amazing debugging tools.</a:t>
            </a:r>
          </a:p>
          <a:p>
            <a:r>
              <a:rPr lang="en-US" sz="2000" dirty="0"/>
              <a:t>you can track individual changes to your app state, inspect differences between changes, and even rewind and replay your app state over time.</a:t>
            </a:r>
            <a:endParaRPr lang="en-US" sz="2000" b="1" dirty="0"/>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dirty="0"/>
              <a:t>The </a:t>
            </a:r>
            <a:r>
              <a:rPr lang="en-US" sz="2000" dirty="0" err="1"/>
              <a:t>Redux</a:t>
            </a:r>
            <a:r>
              <a:rPr lang="en-US" sz="2000" dirty="0"/>
              <a:t> Dev Tools extension lets you do all this and more and comes bundled as a browser extension.</a:t>
            </a:r>
          </a:p>
          <a:p>
            <a:r>
              <a:rPr lang="en-US" sz="2000" dirty="0"/>
              <a:t>After installing the extension, you should see the new Dev Tools icon in your browser toolbar.</a:t>
            </a:r>
          </a:p>
          <a:p>
            <a:r>
              <a:rPr lang="en-US" sz="2000" b="1" dirty="0"/>
              <a:t>CREATING ACTIONS IN REDUX</a:t>
            </a:r>
          </a:p>
          <a:p>
            <a:r>
              <a:rPr lang="en-US" sz="2000" dirty="0"/>
              <a:t>In </a:t>
            </a:r>
            <a:r>
              <a:rPr lang="en-US" sz="2000" dirty="0" err="1"/>
              <a:t>Redux</a:t>
            </a:r>
            <a:r>
              <a:rPr lang="en-US" sz="2000" dirty="0"/>
              <a:t>, actions are payloads of information that send data from your application to your store.</a:t>
            </a:r>
          </a:p>
          <a:p>
            <a:r>
              <a:rPr lang="en-US" sz="2000" dirty="0"/>
              <a:t>Apart from an action, the store doesn’t have any other way to get data.</a:t>
            </a:r>
          </a:p>
          <a:p>
            <a:r>
              <a:rPr lang="en-US" sz="2000" dirty="0"/>
              <a:t>Actions are used throughout a </a:t>
            </a:r>
            <a:r>
              <a:rPr lang="en-US" sz="2000" dirty="0" err="1"/>
              <a:t>Redux</a:t>
            </a:r>
            <a:r>
              <a:rPr lang="en-US" sz="2000" dirty="0"/>
              <a:t> application to initiate changes in data, although they themselves are not responsible for updating the state (store) of the app.</a:t>
            </a:r>
          </a:p>
          <a:p>
            <a:r>
              <a:rPr lang="en-US" sz="2000" dirty="0"/>
              <a:t>What does a </a:t>
            </a:r>
            <a:r>
              <a:rPr lang="en-US" sz="2000" dirty="0" err="1"/>
              <a:t>Redux</a:t>
            </a:r>
            <a:r>
              <a:rPr lang="en-US" sz="2000" dirty="0"/>
              <a:t> action look like? It’s a plain old JavaScript object (POJO) with a required </a:t>
            </a:r>
            <a:r>
              <a:rPr lang="en-US" sz="2000" i="1" dirty="0"/>
              <a:t>type key and anything else you want on it.</a:t>
            </a:r>
          </a:p>
          <a:p>
            <a:r>
              <a:rPr lang="en-US" sz="2000" dirty="0"/>
              <a:t>The type key will be used by reducers and other </a:t>
            </a:r>
            <a:r>
              <a:rPr lang="en-US" sz="2000" dirty="0" err="1"/>
              <a:t>Redux</a:t>
            </a:r>
            <a:r>
              <a:rPr lang="en-US" sz="2000" dirty="0"/>
              <a:t> tools to associate a set of changes together.</a:t>
            </a:r>
          </a:p>
          <a:p>
            <a:r>
              <a:rPr lang="en-US" sz="2000" dirty="0"/>
              <a:t>Every unique type of action should have a unique type key</a:t>
            </a:r>
            <a:endParaRPr lang="en-US" sz="2000" b="1" dirty="0"/>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153400" cy="6245352"/>
          </a:xfrm>
        </p:spPr>
        <p:txBody>
          <a:bodyPr>
            <a:normAutofit/>
          </a:bodyPr>
          <a:lstStyle/>
          <a:p>
            <a:r>
              <a:rPr lang="en-US" sz="2000" dirty="0"/>
              <a:t>Types should typically be defined as string constants, and you’re free to use whatever unique names you like for these</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pic>
        <p:nvPicPr>
          <p:cNvPr id="4" name="Picture 3" descr="Capture.JPG"/>
          <p:cNvPicPr>
            <a:picLocks noChangeAspect="1"/>
          </p:cNvPicPr>
          <p:nvPr/>
        </p:nvPicPr>
        <p:blipFill>
          <a:blip r:embed="rId2"/>
          <a:stretch>
            <a:fillRect/>
          </a:stretch>
        </p:blipFill>
        <p:spPr>
          <a:xfrm>
            <a:off x="914400" y="1015204"/>
            <a:ext cx="6696075" cy="493284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152400"/>
            <a:ext cx="8382000" cy="6321552"/>
          </a:xfrm>
        </p:spPr>
        <p:txBody>
          <a:bodyPr>
            <a:normAutofit/>
          </a:bodyPr>
          <a:lstStyle/>
          <a:p>
            <a:r>
              <a:rPr lang="en-US" sz="2000" dirty="0" err="1"/>
              <a:t>ReactDOMElements</a:t>
            </a:r>
            <a:r>
              <a:rPr lang="en-US" sz="2000" dirty="0"/>
              <a:t> are virtual representations of DOM elements.</a:t>
            </a:r>
          </a:p>
          <a:p>
            <a:r>
              <a:rPr lang="en-US" sz="2000" dirty="0" err="1"/>
              <a:t>ReactComponentElements</a:t>
            </a:r>
            <a:r>
              <a:rPr lang="en-US" sz="2000" dirty="0"/>
              <a:t> reference either a function or a class corresponding to a React component. </a:t>
            </a:r>
          </a:p>
          <a:p>
            <a:r>
              <a:rPr lang="en-US" sz="2000" i="1" dirty="0"/>
              <a:t>Elements are the descriptors we use to tell React what we want to see on the screen and</a:t>
            </a:r>
          </a:p>
          <a:p>
            <a:r>
              <a:rPr lang="en-US" sz="2000" dirty="0"/>
              <a:t>Most of your components will be collections of React elements.</a:t>
            </a:r>
          </a:p>
          <a:p>
            <a:r>
              <a:rPr lang="en-US" sz="2000" dirty="0"/>
              <a:t>When you’re creating plain old HTML markup, you use a variety of element types (div, span, section, p, </a:t>
            </a:r>
            <a:r>
              <a:rPr lang="en-US" sz="2000" dirty="0" err="1"/>
              <a:t>img</a:t>
            </a:r>
            <a:r>
              <a:rPr lang="en-US" sz="2000" dirty="0"/>
              <a:t>, and so on) to contain and structure information.</a:t>
            </a:r>
          </a:p>
          <a:p>
            <a:r>
              <a:rPr lang="en-US" sz="2000" dirty="0"/>
              <a:t>In React, you can use React elements</a:t>
            </a:r>
          </a:p>
          <a:p>
            <a:r>
              <a:rPr lang="en-US" sz="2000" dirty="0"/>
              <a:t>which tell React about either React components or regular DOM elements you want rendered—to compose and build your UI. </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dirty="0"/>
              <a:t>An action can contain info that will tell your application about how it should change, like a new user email address, error diagnostics, or other info.</a:t>
            </a:r>
          </a:p>
          <a:p>
            <a:r>
              <a:rPr lang="en-US" sz="2000" i="1" dirty="0"/>
              <a:t>2 Every action must have a type—without a type, your app doesn’t know </a:t>
            </a:r>
            <a:r>
              <a:rPr lang="en-US" sz="2000" dirty="0"/>
              <a:t>what sort of changes you need to make to the store.</a:t>
            </a:r>
          </a:p>
          <a:p>
            <a:r>
              <a:rPr lang="en-US" sz="2000" i="1" dirty="0"/>
              <a:t>3 Types are usually uppercase string constants so you can tell them </a:t>
            </a:r>
            <a:r>
              <a:rPr lang="en-US" sz="2000" dirty="0"/>
              <a:t>apart from regular values in your app, but here I use a name-spacing scheme to ensure actions are unique but readable.</a:t>
            </a:r>
          </a:p>
          <a:p>
            <a:r>
              <a:rPr lang="en-US" sz="2000" b="1" dirty="0"/>
              <a:t>Defining action types</a:t>
            </a:r>
          </a:p>
          <a:p>
            <a:r>
              <a:rPr lang="en-US" sz="2000" dirty="0"/>
              <a:t>you can start transitioning your Letters Social app to a </a:t>
            </a:r>
            <a:r>
              <a:rPr lang="en-US" sz="2000" dirty="0" err="1"/>
              <a:t>Redux</a:t>
            </a:r>
            <a:r>
              <a:rPr lang="en-US" sz="2000" dirty="0"/>
              <a:t> architecture by laying out some action types.</a:t>
            </a:r>
          </a:p>
          <a:p>
            <a:r>
              <a:rPr lang="en-US" sz="2000" dirty="0"/>
              <a:t>These will usually map to user actions such as logging in, logging out, changing a form value, and so on,</a:t>
            </a:r>
          </a:p>
          <a:p>
            <a:r>
              <a:rPr lang="en-US" sz="2000" dirty="0"/>
              <a:t>You’ll use the name-spacing approach to action types here but remember when creating your own actions that you can follow whatever pattern you feel is best as long as they are unique.</a:t>
            </a:r>
          </a:p>
          <a:p>
            <a:r>
              <a:rPr lang="en-US" sz="2000" dirty="0"/>
              <a:t>Listing 10.2 shows how to create your initial action types. You’ll put these in </a:t>
            </a:r>
            <a:r>
              <a:rPr lang="en-US" sz="2000" dirty="0" err="1"/>
              <a:t>src</a:t>
            </a:r>
            <a:r>
              <a:rPr lang="en-US" sz="2000" dirty="0"/>
              <a:t>/constants/types.js.</a:t>
            </a:r>
            <a:endParaRPr lang="en-US" sz="2000" b="1" dirty="0"/>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a:blip r:embed="rId2"/>
          <a:srcRect/>
          <a:stretch>
            <a:fillRect/>
          </a:stretch>
        </p:blipFill>
        <p:spPr bwMode="auto">
          <a:xfrm>
            <a:off x="1143000" y="34703"/>
            <a:ext cx="6858000" cy="6707550"/>
          </a:xfrm>
          <a:prstGeom prst="rect">
            <a:avLst/>
          </a:prstGeom>
          <a:noFill/>
          <a:ln w="9525">
            <a:noFill/>
            <a:miter lim="800000"/>
            <a:headEnd/>
            <a:tailEnd/>
          </a:ln>
          <a:effectLst/>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dirty="0"/>
              <a:t>When using the </a:t>
            </a:r>
            <a:r>
              <a:rPr lang="en-US" sz="2000" dirty="0" err="1"/>
              <a:t>Redux</a:t>
            </a:r>
            <a:r>
              <a:rPr lang="en-US" sz="2000" dirty="0"/>
              <a:t> developer tools, these action types will show up in a timeline of your app’s state changes.</a:t>
            </a:r>
          </a:p>
          <a:p>
            <a:r>
              <a:rPr lang="en-US" sz="2000" dirty="0"/>
              <a:t>You could also use : characters to separate them (</a:t>
            </a:r>
            <a:r>
              <a:rPr lang="en-US" sz="2000" dirty="0" err="1"/>
              <a:t>namespace:action_name:status</a:t>
            </a:r>
            <a:r>
              <a:rPr lang="en-US" sz="2000" dirty="0"/>
              <a:t>) or use whatever convention makes the most sense to you.</a:t>
            </a:r>
          </a:p>
          <a:p>
            <a:r>
              <a:rPr lang="en-US" sz="2000" b="1" dirty="0"/>
              <a:t>Creating actions in </a:t>
            </a:r>
            <a:r>
              <a:rPr lang="en-US" sz="2000" b="1" dirty="0" err="1"/>
              <a:t>Redux</a:t>
            </a:r>
            <a:endParaRPr lang="en-US" sz="2000" b="1" dirty="0"/>
          </a:p>
          <a:p>
            <a:r>
              <a:rPr lang="en-US" sz="2000" dirty="0"/>
              <a:t>Now that you have some types defined, you can start doing something with actions.</a:t>
            </a:r>
          </a:p>
          <a:p>
            <a:r>
              <a:rPr lang="en-US" sz="2000" dirty="0"/>
              <a:t>Actions are how you initiate state changes in </a:t>
            </a:r>
            <a:r>
              <a:rPr lang="en-US" sz="2000" dirty="0" err="1"/>
              <a:t>Redux</a:t>
            </a:r>
            <a:r>
              <a:rPr lang="en-US" sz="2000" dirty="0"/>
              <a:t> applications;</a:t>
            </a:r>
          </a:p>
          <a:p>
            <a:r>
              <a:rPr lang="en-US" sz="2000" dirty="0"/>
              <a:t>you can’t just modify a property directly like you might in other frameworks.</a:t>
            </a:r>
          </a:p>
          <a:p>
            <a:r>
              <a:rPr lang="en-US" sz="2000" dirty="0"/>
              <a:t>Actions are created with </a:t>
            </a:r>
            <a:r>
              <a:rPr lang="en-US" sz="2000" b="1" i="1" dirty="0"/>
              <a:t>action creators—functions </a:t>
            </a:r>
            <a:r>
              <a:rPr lang="en-US" sz="2000" i="1" dirty="0"/>
              <a:t>that return an action object— </a:t>
            </a:r>
            <a:r>
              <a:rPr lang="en-US" sz="2000" dirty="0"/>
              <a:t>and dispatched by the store using a dispatch function.</a:t>
            </a:r>
          </a:p>
          <a:p>
            <a:r>
              <a:rPr lang="en-US" sz="2000" dirty="0"/>
              <a:t>You’ll start simple and create some actions that should indicate to your app when loading has started and completed</a:t>
            </a:r>
          </a:p>
          <a:p>
            <a:r>
              <a:rPr lang="en-US" sz="2000" dirty="0"/>
              <a:t>You won’t need to pass any additional information in this time, </a:t>
            </a:r>
            <a:endParaRPr lang="en-US" sz="2000" b="1" dirty="0"/>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228600"/>
            <a:ext cx="8458200" cy="6245352"/>
          </a:xfrm>
        </p:spPr>
        <p:txBody>
          <a:bodyPr>
            <a:normAutofit lnSpcReduction="10000"/>
          </a:bodyPr>
          <a:lstStyle/>
          <a:p>
            <a:r>
              <a:rPr lang="en-US" sz="2000" dirty="0"/>
              <a:t>The next listing shows how to create two action creators for loading and loaded actions. To keep things organized, you’ll put any action creators under the actions directory.</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i="1" dirty="0"/>
          </a:p>
          <a:p>
            <a:endParaRPr lang="en-US" sz="2000" i="1" dirty="0"/>
          </a:p>
          <a:p>
            <a:r>
              <a:rPr lang="en-US" sz="2000" i="1" dirty="0"/>
              <a:t>1 Import your types from the constants file.</a:t>
            </a:r>
          </a:p>
          <a:p>
            <a:r>
              <a:rPr lang="en-US" sz="2000" i="1" dirty="0"/>
              <a:t>2 Return an action object with required type key using loading type you </a:t>
            </a:r>
            <a:r>
              <a:rPr lang="en-US" sz="2000" dirty="0"/>
              <a:t>defined earlier</a:t>
            </a:r>
          </a:p>
          <a:p>
            <a:r>
              <a:rPr lang="en-US" sz="2000" i="1" dirty="0"/>
              <a:t>3 Export an action creator for a loaded action.</a:t>
            </a:r>
            <a:endParaRPr lang="en-US" sz="2000" dirty="0"/>
          </a:p>
          <a:p>
            <a:endParaRPr lang="en-US" sz="2000" dirty="0"/>
          </a:p>
        </p:txBody>
      </p:sp>
      <p:pic>
        <p:nvPicPr>
          <p:cNvPr id="4" name="Picture 3" descr="Capture.JPG"/>
          <p:cNvPicPr>
            <a:picLocks noChangeAspect="1"/>
          </p:cNvPicPr>
          <p:nvPr/>
        </p:nvPicPr>
        <p:blipFill>
          <a:blip r:embed="rId2"/>
          <a:stretch>
            <a:fillRect/>
          </a:stretch>
        </p:blipFill>
        <p:spPr>
          <a:xfrm>
            <a:off x="685800" y="1143000"/>
            <a:ext cx="6272212" cy="3591054"/>
          </a:xfrm>
          <a:prstGeom prst="rect">
            <a:avLst/>
          </a:prstGeom>
        </p:spPr>
      </p:pic>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dirty="0"/>
              <a:t>Creating the </a:t>
            </a:r>
            <a:r>
              <a:rPr lang="en-US" sz="2000" dirty="0" err="1"/>
              <a:t>Redux</a:t>
            </a:r>
            <a:r>
              <a:rPr lang="en-US" sz="2000" dirty="0"/>
              <a:t> store and dispatching actions</a:t>
            </a:r>
          </a:p>
          <a:p>
            <a:r>
              <a:rPr lang="en-US" sz="2000" dirty="0"/>
              <a:t>You need to use the dispatcher provided by </a:t>
            </a:r>
            <a:r>
              <a:rPr lang="en-US" sz="2000" dirty="0" err="1"/>
              <a:t>Redux</a:t>
            </a:r>
            <a:r>
              <a:rPr lang="en-US" sz="2000" dirty="0"/>
              <a:t> in order for the action creators to have any effect.</a:t>
            </a:r>
          </a:p>
          <a:p>
            <a:r>
              <a:rPr lang="en-US" sz="2000" dirty="0"/>
              <a:t>The dispatch function is provided by the </a:t>
            </a:r>
            <a:r>
              <a:rPr lang="en-US" sz="2000" dirty="0" err="1"/>
              <a:t>Redux</a:t>
            </a:r>
            <a:r>
              <a:rPr lang="en-US" sz="2000" dirty="0"/>
              <a:t> store itself and will be the way you send actions into </a:t>
            </a:r>
            <a:r>
              <a:rPr lang="en-US" sz="2000" dirty="0" err="1"/>
              <a:t>Redux</a:t>
            </a:r>
            <a:r>
              <a:rPr lang="en-US" sz="2000" dirty="0"/>
              <a:t> to be handled.</a:t>
            </a:r>
          </a:p>
          <a:p>
            <a:r>
              <a:rPr lang="en-US" sz="2000" dirty="0"/>
              <a:t>Before you set up your store, you’ll need to create a root reducer file that will allow you to create a valid store;</a:t>
            </a:r>
          </a:p>
          <a:p>
            <a:r>
              <a:rPr lang="en-US" sz="2000" dirty="0"/>
              <a:t>the reducer won’t do anything until when you look at reducers and build them out.</a:t>
            </a:r>
          </a:p>
          <a:p>
            <a:r>
              <a:rPr lang="en-US" sz="2000" dirty="0"/>
              <a:t>You’ll create a folder called reducers in </a:t>
            </a:r>
            <a:r>
              <a:rPr lang="en-US" sz="2000" dirty="0" err="1"/>
              <a:t>src</a:t>
            </a:r>
            <a:r>
              <a:rPr lang="en-US" sz="2000" dirty="0"/>
              <a:t> and inside it a file, root.js.</a:t>
            </a:r>
          </a:p>
          <a:p>
            <a:r>
              <a:rPr lang="en-US" sz="2000" dirty="0"/>
              <a:t>In this file, you’ll use the </a:t>
            </a:r>
            <a:r>
              <a:rPr lang="en-US" sz="2000" dirty="0" err="1"/>
              <a:t>combineReducers</a:t>
            </a:r>
            <a:r>
              <a:rPr lang="en-US" sz="2000" dirty="0"/>
              <a:t> function provided by </a:t>
            </a:r>
            <a:r>
              <a:rPr lang="en-US" sz="2000" dirty="0" err="1"/>
              <a:t>Redux</a:t>
            </a:r>
            <a:r>
              <a:rPr lang="en-US" sz="2000" dirty="0"/>
              <a:t> to set up where your future reducers will go.</a:t>
            </a:r>
          </a:p>
          <a:p>
            <a:endParaRPr lang="en-US" sz="2000" dirty="0"/>
          </a:p>
        </p:txBody>
      </p:sp>
      <p:pic>
        <p:nvPicPr>
          <p:cNvPr id="4" name="Picture 3" descr="Capture.JPG"/>
          <p:cNvPicPr>
            <a:picLocks noChangeAspect="1"/>
          </p:cNvPicPr>
          <p:nvPr/>
        </p:nvPicPr>
        <p:blipFill>
          <a:blip r:embed="rId2"/>
          <a:stretch>
            <a:fillRect/>
          </a:stretch>
        </p:blipFill>
        <p:spPr>
          <a:xfrm>
            <a:off x="838200" y="4724400"/>
            <a:ext cx="6419022" cy="1905000"/>
          </a:xfrm>
          <a:prstGeom prst="rect">
            <a:avLst/>
          </a:prstGeom>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304800"/>
            <a:ext cx="8382000" cy="6169152"/>
          </a:xfrm>
        </p:spPr>
        <p:txBody>
          <a:bodyPr>
            <a:normAutofit/>
          </a:bodyPr>
          <a:lstStyle/>
          <a:p>
            <a:r>
              <a:rPr lang="en-US" sz="2000" i="1" dirty="0"/>
              <a:t>1 Import the </a:t>
            </a:r>
            <a:r>
              <a:rPr lang="en-US" sz="2000" i="1" dirty="0" err="1"/>
              <a:t>combineReducers</a:t>
            </a:r>
            <a:r>
              <a:rPr lang="en-US" sz="2000" i="1" dirty="0"/>
              <a:t> tool from </a:t>
            </a:r>
            <a:r>
              <a:rPr lang="en-US" sz="2000" i="1" dirty="0" err="1"/>
              <a:t>Redux</a:t>
            </a:r>
            <a:r>
              <a:rPr lang="en-US" sz="2000" i="1" dirty="0"/>
              <a:t>.</a:t>
            </a:r>
          </a:p>
          <a:p>
            <a:r>
              <a:rPr lang="en-US" sz="2000" i="1" dirty="0"/>
              <a:t>2 Create the root reducer using </a:t>
            </a:r>
            <a:r>
              <a:rPr lang="en-US" sz="2000" i="1" dirty="0" err="1"/>
              <a:t>combineReducers</a:t>
            </a:r>
            <a:r>
              <a:rPr lang="en-US" sz="2000" i="1" dirty="0"/>
              <a:t> with empty object for </a:t>
            </a:r>
            <a:r>
              <a:rPr lang="en-US" sz="2000" dirty="0"/>
              <a:t>now</a:t>
            </a:r>
          </a:p>
          <a:p>
            <a:r>
              <a:rPr lang="en-US" sz="2000" i="1" dirty="0"/>
              <a:t>3 Export the root reducer.</a:t>
            </a:r>
          </a:p>
          <a:p>
            <a:r>
              <a:rPr lang="en-US" sz="2000" dirty="0"/>
              <a:t>Now that you have a reducer set up for </a:t>
            </a:r>
            <a:r>
              <a:rPr lang="en-US" sz="2000" dirty="0" err="1"/>
              <a:t>Redux</a:t>
            </a:r>
            <a:r>
              <a:rPr lang="en-US" sz="2000" dirty="0"/>
              <a:t> to use, you’ll configure and set up the store.</a:t>
            </a:r>
          </a:p>
          <a:p>
            <a:r>
              <a:rPr lang="en-US" sz="2000" dirty="0"/>
              <a:t>Create a folder called store and create several files inside it: store.js, stores/</a:t>
            </a:r>
            <a:r>
              <a:rPr lang="en-US" sz="2000" dirty="0" err="1"/>
              <a:t>store.prod.js</a:t>
            </a:r>
            <a:r>
              <a:rPr lang="en-US" sz="2000" dirty="0"/>
              <a:t>, and stores/</a:t>
            </a:r>
            <a:r>
              <a:rPr lang="en-US" sz="2000" dirty="0" err="1"/>
              <a:t>store.dev.js</a:t>
            </a:r>
            <a:r>
              <a:rPr lang="en-US" sz="2000" dirty="0"/>
              <a:t>.</a:t>
            </a:r>
          </a:p>
          <a:p>
            <a:r>
              <a:rPr lang="en-US" sz="2000" dirty="0"/>
              <a:t>These files are responsible for exporting a function that creates your store for you and, if you’re in development mode, integrates the developer tools.</a:t>
            </a:r>
          </a:p>
          <a:p>
            <a:r>
              <a:rPr lang="en-US" sz="2000" dirty="0"/>
              <a:t>You’re using different files for each environment here because you might want to include different middleware and other libraries for development and production environments.</a:t>
            </a: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sz="quarter" idx="1"/>
          </p:nvPr>
        </p:nvPicPr>
        <p:blipFill>
          <a:blip r:embed="rId2"/>
          <a:srcRect/>
          <a:stretch>
            <a:fillRect/>
          </a:stretch>
        </p:blipFill>
        <p:spPr bwMode="auto">
          <a:xfrm>
            <a:off x="609600" y="79767"/>
            <a:ext cx="7491061" cy="6244833"/>
          </a:xfrm>
          <a:prstGeom prst="rect">
            <a:avLst/>
          </a:prstGeom>
          <a:noFill/>
          <a:ln w="9525">
            <a:noFill/>
            <a:miter lim="800000"/>
            <a:headEnd/>
            <a:tailEnd/>
          </a:ln>
          <a:effectLst/>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382000" cy="6245352"/>
          </a:xfrm>
        </p:spPr>
        <p:txBody>
          <a:bodyPr>
            <a:normAutofit/>
          </a:bodyPr>
          <a:lstStyle/>
          <a:p>
            <a:endParaRPr lang="en-US" sz="2000" i="1" dirty="0"/>
          </a:p>
          <a:p>
            <a:endParaRPr lang="en-US" sz="2000" i="1" dirty="0"/>
          </a:p>
          <a:p>
            <a:endParaRPr lang="en-US" sz="2000" i="1" dirty="0"/>
          </a:p>
          <a:p>
            <a:endParaRPr lang="en-US" sz="2000" i="1" dirty="0"/>
          </a:p>
          <a:p>
            <a:endParaRPr lang="en-US" sz="2000" i="1" dirty="0"/>
          </a:p>
          <a:p>
            <a:endParaRPr lang="en-US" sz="2000" i="1" dirty="0"/>
          </a:p>
          <a:p>
            <a:endParaRPr lang="en-US" sz="2000" i="1" dirty="0"/>
          </a:p>
          <a:p>
            <a:endParaRPr lang="en-US" sz="2000" i="1" dirty="0"/>
          </a:p>
          <a:p>
            <a:endParaRPr lang="en-US" sz="2000" i="1" dirty="0"/>
          </a:p>
          <a:p>
            <a:endParaRPr lang="en-US" sz="2000" i="1" dirty="0"/>
          </a:p>
          <a:p>
            <a:endParaRPr lang="en-US" sz="2000" i="1" dirty="0"/>
          </a:p>
          <a:p>
            <a:r>
              <a:rPr lang="en-US" sz="2000" i="1" dirty="0"/>
              <a:t>1 This file makes it easier to use the store in your app without having to </a:t>
            </a:r>
            <a:r>
              <a:rPr lang="en-US" sz="2000" dirty="0"/>
              <a:t>determine if you want the development or production store.</a:t>
            </a:r>
          </a:p>
          <a:p>
            <a:r>
              <a:rPr lang="en-US" sz="2000" i="1" dirty="0"/>
              <a:t>2 Pass in initial state to your configuration for </a:t>
            </a:r>
            <a:r>
              <a:rPr lang="en-US" sz="2000" i="1" dirty="0" err="1"/>
              <a:t>Redux</a:t>
            </a:r>
            <a:r>
              <a:rPr lang="en-US" sz="2000" i="1" dirty="0"/>
              <a:t> to use</a:t>
            </a:r>
          </a:p>
          <a:p>
            <a:r>
              <a:rPr lang="en-US" sz="2000" i="1" dirty="0"/>
              <a:t>3 Use </a:t>
            </a:r>
            <a:r>
              <a:rPr lang="en-US" sz="2000" i="1" dirty="0" err="1"/>
              <a:t>Redux</a:t>
            </a:r>
            <a:r>
              <a:rPr lang="en-US" sz="2000" i="1" dirty="0"/>
              <a:t> </a:t>
            </a:r>
            <a:r>
              <a:rPr lang="en-US" sz="2000" i="1" dirty="0" err="1"/>
              <a:t>createStore</a:t>
            </a:r>
            <a:r>
              <a:rPr lang="en-US" sz="2000" i="1" dirty="0"/>
              <a:t> method to create your store</a:t>
            </a:r>
          </a:p>
        </p:txBody>
      </p:sp>
      <p:pic>
        <p:nvPicPr>
          <p:cNvPr id="5" name="Picture 4" descr="Capture.JPG"/>
          <p:cNvPicPr>
            <a:picLocks noChangeAspect="1"/>
          </p:cNvPicPr>
          <p:nvPr/>
        </p:nvPicPr>
        <p:blipFill>
          <a:blip r:embed="rId2"/>
          <a:stretch>
            <a:fillRect/>
          </a:stretch>
        </p:blipFill>
        <p:spPr>
          <a:xfrm>
            <a:off x="762000" y="152400"/>
            <a:ext cx="6310726" cy="4191000"/>
          </a:xfrm>
          <a:prstGeom prst="rect">
            <a:avLst/>
          </a:prstGeom>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04800"/>
            <a:ext cx="8229600" cy="6169152"/>
          </a:xfrm>
        </p:spPr>
        <p:txBody>
          <a:bodyPr>
            <a:normAutofit/>
          </a:bodyPr>
          <a:lstStyle/>
          <a:p>
            <a:r>
              <a:rPr lang="en-US" sz="2000" i="1" dirty="0"/>
              <a:t>4 Import compose utility from </a:t>
            </a:r>
            <a:r>
              <a:rPr lang="en-US" sz="2000" i="1" dirty="0" err="1"/>
              <a:t>Redux</a:t>
            </a:r>
            <a:r>
              <a:rPr lang="en-US" sz="2000" i="1" dirty="0"/>
              <a:t>, which will let you combine</a:t>
            </a:r>
          </a:p>
          <a:p>
            <a:r>
              <a:rPr lang="en-US" sz="2000" dirty="0"/>
              <a:t>middleware</a:t>
            </a:r>
          </a:p>
          <a:p>
            <a:r>
              <a:rPr lang="en-US" sz="2000" i="1" dirty="0"/>
              <a:t>5 Make sure you’re accessing the same store consistently—this ensures </a:t>
            </a:r>
            <a:r>
              <a:rPr lang="en-US" sz="2000" dirty="0"/>
              <a:t>you return the same store if another file accesses an already created store.</a:t>
            </a:r>
          </a:p>
          <a:p>
            <a:r>
              <a:rPr lang="en-US" sz="2000" i="1" dirty="0"/>
              <a:t>6 If dev tools extension is installed, this will hook into it</a:t>
            </a:r>
          </a:p>
          <a:p>
            <a:r>
              <a:rPr lang="en-US" sz="2000" dirty="0"/>
              <a:t>The </a:t>
            </a:r>
            <a:r>
              <a:rPr lang="en-US" sz="2000" dirty="0" err="1"/>
              <a:t>Redux</a:t>
            </a:r>
            <a:r>
              <a:rPr lang="en-US" sz="2000" dirty="0"/>
              <a:t> store exposes a couple of important functions that you’ll use throughout working with </a:t>
            </a:r>
            <a:r>
              <a:rPr lang="en-US" sz="2000" dirty="0" err="1"/>
              <a:t>Redux</a:t>
            </a:r>
            <a:r>
              <a:rPr lang="en-US" sz="2000" dirty="0"/>
              <a:t>.</a:t>
            </a:r>
          </a:p>
          <a:p>
            <a:r>
              <a:rPr lang="en-US" sz="2000" dirty="0" err="1"/>
              <a:t>getState</a:t>
            </a:r>
            <a:r>
              <a:rPr lang="en-US" sz="2000" dirty="0"/>
              <a:t> and dispatch. </a:t>
            </a:r>
            <a:r>
              <a:rPr lang="en-US" sz="2000" dirty="0" err="1"/>
              <a:t>getState</a:t>
            </a:r>
            <a:r>
              <a:rPr lang="en-US" sz="2000" dirty="0"/>
              <a:t> will be used to grab a snapshot of your </a:t>
            </a:r>
            <a:r>
              <a:rPr lang="en-US" sz="2000" dirty="0" err="1"/>
              <a:t>Redux</a:t>
            </a:r>
            <a:r>
              <a:rPr lang="en-US" sz="2000" dirty="0"/>
              <a:t> store state at a given point in time.</a:t>
            </a:r>
          </a:p>
          <a:p>
            <a:r>
              <a:rPr lang="en-US" sz="2000" dirty="0"/>
              <a:t>and dispatch is how you’ll send actions to the </a:t>
            </a:r>
            <a:r>
              <a:rPr lang="en-US" sz="2000" dirty="0" err="1"/>
              <a:t>Redux</a:t>
            </a:r>
            <a:r>
              <a:rPr lang="en-US" sz="2000" dirty="0"/>
              <a:t> store.</a:t>
            </a:r>
          </a:p>
          <a:p>
            <a:r>
              <a:rPr lang="en-US" sz="2000" dirty="0"/>
              <a:t>When calling the dispatch method, you pass in an action that’s the result of calling an action creator.</a:t>
            </a:r>
          </a:p>
          <a:p>
            <a:r>
              <a:rPr lang="en-US" sz="2000" dirty="0"/>
              <a:t>Using the </a:t>
            </a:r>
            <a:r>
              <a:rPr lang="en-US" sz="2000" dirty="0" err="1"/>
              <a:t>store.dispatch</a:t>
            </a:r>
            <a:r>
              <a:rPr lang="en-US" sz="2000" dirty="0"/>
              <a:t>() method is the only way to trigger a state change in </a:t>
            </a:r>
            <a:r>
              <a:rPr lang="en-US" sz="2000" dirty="0" err="1"/>
              <a:t>Redux</a:t>
            </a:r>
            <a:r>
              <a:rPr lang="en-US" sz="2000" dirty="0"/>
              <a:t>, so you’ll be using it all over the place.</a:t>
            </a:r>
          </a:p>
          <a:p>
            <a:r>
              <a:rPr lang="en-US" sz="2000" dirty="0"/>
              <a:t>Next you’ll try using the store to dispatch a few actions using the loading action creators that you set up before.</a:t>
            </a:r>
          </a:p>
          <a:p>
            <a:endParaRPr lang="en-US" sz="2000" dirty="0"/>
          </a:p>
          <a:p>
            <a:endParaRPr lang="en-US" sz="2000" dirty="0"/>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228600"/>
            <a:ext cx="8458200" cy="6245352"/>
          </a:xfrm>
        </p:spPr>
        <p:txBody>
          <a:bodyPr>
            <a:normAutofit/>
          </a:bodyPr>
          <a:lstStyle/>
          <a:p>
            <a:r>
              <a:rPr lang="en-US" sz="2000" dirty="0"/>
              <a:t>The following listing shows how to dispatch a few actions using a temporary file (</a:t>
            </a:r>
            <a:r>
              <a:rPr lang="en-US" sz="2000" dirty="0" err="1"/>
              <a:t>src</a:t>
            </a:r>
            <a:r>
              <a:rPr lang="en-US" sz="2000" dirty="0"/>
              <a:t>/store/exampleUse.js). This file is just for demonstration purposes and won’t be needed to make the main app work.</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i="1" dirty="0"/>
              <a:t>1 Import </a:t>
            </a:r>
            <a:r>
              <a:rPr lang="en-US" sz="2000" i="1" dirty="0" err="1"/>
              <a:t>configureStore</a:t>
            </a:r>
            <a:r>
              <a:rPr lang="en-US" sz="2000" i="1" dirty="0"/>
              <a:t> method and use it to create a store</a:t>
            </a:r>
          </a:p>
          <a:p>
            <a:r>
              <a:rPr lang="en-US" sz="2000" i="1" dirty="0"/>
              <a:t>2 Call store’s dispatch method and pass in invoked action creator; will </a:t>
            </a:r>
            <a:r>
              <a:rPr lang="en-US" sz="2000" dirty="0"/>
              <a:t>return object for dispatch method to use</a:t>
            </a:r>
          </a:p>
          <a:p>
            <a:r>
              <a:rPr lang="en-US" sz="2000" i="1" dirty="0"/>
              <a:t>3 Dispatch another action.</a:t>
            </a:r>
            <a:endParaRPr lang="en-US" sz="2000" dirty="0"/>
          </a:p>
          <a:p>
            <a:endParaRPr lang="en-US" sz="2000" dirty="0"/>
          </a:p>
        </p:txBody>
      </p:sp>
      <p:pic>
        <p:nvPicPr>
          <p:cNvPr id="4" name="Picture 3" descr="Capture.JPG"/>
          <p:cNvPicPr>
            <a:picLocks noChangeAspect="1"/>
          </p:cNvPicPr>
          <p:nvPr/>
        </p:nvPicPr>
        <p:blipFill>
          <a:blip r:embed="rId2"/>
          <a:stretch>
            <a:fillRect/>
          </a:stretch>
        </p:blipFill>
        <p:spPr>
          <a:xfrm>
            <a:off x="304800" y="1676400"/>
            <a:ext cx="7472720" cy="32766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152400"/>
            <a:ext cx="8382000" cy="6321552"/>
          </a:xfrm>
        </p:spPr>
        <p:txBody>
          <a:bodyPr/>
          <a:lstStyle/>
          <a:p>
            <a:r>
              <a:rPr lang="en-US" sz="2000" dirty="0"/>
              <a:t>React elements are being used in the overall process of a React application.</a:t>
            </a:r>
          </a:p>
          <a:p>
            <a:r>
              <a:rPr lang="en-US" sz="2000" dirty="0"/>
              <a:t>React elements are what React uses to create a virtual DOM that React DOM will manage and use to reconcile and update the actual DOM.</a:t>
            </a:r>
          </a:p>
          <a:p>
            <a:endParaRPr lang="en-US" dirty="0"/>
          </a:p>
          <a:p>
            <a:endParaRPr lang="en-US" dirty="0"/>
          </a:p>
          <a:p>
            <a:endParaRPr lang="en-US" dirty="0"/>
          </a:p>
        </p:txBody>
      </p:sp>
      <p:pic>
        <p:nvPicPr>
          <p:cNvPr id="4" name="Picture 3" descr="Capture.JPG"/>
          <p:cNvPicPr>
            <a:picLocks noChangeAspect="1"/>
          </p:cNvPicPr>
          <p:nvPr/>
        </p:nvPicPr>
        <p:blipFill>
          <a:blip r:embed="rId2"/>
          <a:stretch>
            <a:fillRect/>
          </a:stretch>
        </p:blipFill>
        <p:spPr>
          <a:xfrm>
            <a:off x="228600" y="1905000"/>
            <a:ext cx="7972425" cy="1647825"/>
          </a:xfrm>
          <a:prstGeom prst="rect">
            <a:avLst/>
          </a:prstGeom>
        </p:spPr>
      </p:pic>
      <p:pic>
        <p:nvPicPr>
          <p:cNvPr id="5" name="Picture 4" descr="Capture.JPG"/>
          <p:cNvPicPr>
            <a:picLocks noChangeAspect="1"/>
          </p:cNvPicPr>
          <p:nvPr/>
        </p:nvPicPr>
        <p:blipFill>
          <a:blip r:embed="rId3"/>
          <a:stretch>
            <a:fillRect/>
          </a:stretch>
        </p:blipFill>
        <p:spPr>
          <a:xfrm>
            <a:off x="685800" y="3886200"/>
            <a:ext cx="4762500" cy="2381250"/>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382000" cy="6245352"/>
          </a:xfrm>
        </p:spPr>
        <p:txBody>
          <a:bodyPr>
            <a:normAutofit/>
          </a:bodyPr>
          <a:lstStyle/>
          <a:p>
            <a:r>
              <a:rPr lang="en-US" sz="2000" dirty="0"/>
              <a:t>To dispatch these actions, all you need to do is import the </a:t>
            </a:r>
            <a:r>
              <a:rPr lang="en-US" sz="2000" dirty="0" err="1"/>
              <a:t>exampleUse</a:t>
            </a:r>
            <a:r>
              <a:rPr lang="en-US" sz="2000" dirty="0"/>
              <a:t> file into your main app file, and it will run when you open the app.</a:t>
            </a:r>
          </a:p>
          <a:p>
            <a:r>
              <a:rPr lang="en-US" sz="2000" dirty="0"/>
              <a:t>Once you connect </a:t>
            </a:r>
            <a:r>
              <a:rPr lang="en-US" sz="2000" dirty="0" err="1"/>
              <a:t>Redux</a:t>
            </a:r>
            <a:r>
              <a:rPr lang="en-US" sz="2000" dirty="0"/>
              <a:t> to React, you’ll interact with </a:t>
            </a:r>
            <a:r>
              <a:rPr lang="en-US" sz="2000" dirty="0" err="1"/>
              <a:t>Redux</a:t>
            </a:r>
            <a:r>
              <a:rPr lang="en-US" sz="2000" dirty="0"/>
              <a:t> through React components and won’t need to manually dispatch</a:t>
            </a:r>
          </a:p>
          <a:p>
            <a:endParaRPr lang="en-US" sz="2000" dirty="0"/>
          </a:p>
        </p:txBody>
      </p:sp>
      <p:pic>
        <p:nvPicPr>
          <p:cNvPr id="4" name="Picture 3" descr="Capture.JPG"/>
          <p:cNvPicPr>
            <a:picLocks noChangeAspect="1"/>
          </p:cNvPicPr>
          <p:nvPr/>
        </p:nvPicPr>
        <p:blipFill>
          <a:blip r:embed="rId2"/>
          <a:stretch>
            <a:fillRect/>
          </a:stretch>
        </p:blipFill>
        <p:spPr>
          <a:xfrm>
            <a:off x="533400" y="2057400"/>
            <a:ext cx="7162361" cy="4114800"/>
          </a:xfrm>
          <a:prstGeom prst="rect">
            <a:avLst/>
          </a:prstGeom>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i="1" dirty="0"/>
              <a:t>1 Import the store file so it will run when you open the app.</a:t>
            </a:r>
          </a:p>
          <a:p>
            <a:r>
              <a:rPr lang="en-US" sz="2000" dirty="0"/>
              <a:t>If you load the app in development mode (using npm run dev), you should see that the Redux dev tools icon is enabled.</a:t>
            </a:r>
          </a:p>
          <a:p>
            <a:r>
              <a:rPr lang="en-US" sz="2000" dirty="0"/>
              <a:t>When the app runs now, the imported file that you’ve created will run and invoke the store dispatcher several times, sending  actions  to the store.</a:t>
            </a:r>
          </a:p>
          <a:p>
            <a:r>
              <a:rPr lang="en-US" sz="2000" dirty="0"/>
              <a:t>if you open the developer tools and look at the action history, you should see an action dispatched and recorded for each of the loading actions you dispatched</a:t>
            </a:r>
          </a:p>
          <a:p>
            <a:r>
              <a:rPr lang="en-US" sz="2000" b="1" dirty="0"/>
              <a:t>Asynchronous actions and middleware</a:t>
            </a:r>
          </a:p>
          <a:p>
            <a:r>
              <a:rPr lang="en-US" sz="2000" dirty="0"/>
              <a:t>You can dispatch actions, but right now they’re only synchronous.</a:t>
            </a:r>
          </a:p>
          <a:p>
            <a:r>
              <a:rPr lang="en-US" sz="2000" dirty="0"/>
              <a:t> There are many cases where you’ll want to make a change to your app based on an </a:t>
            </a:r>
            <a:r>
              <a:rPr lang="en-US" sz="2000" i="1" dirty="0"/>
              <a:t>asynchronous action.</a:t>
            </a:r>
          </a:p>
          <a:p>
            <a:r>
              <a:rPr lang="en-US" sz="2000" dirty="0"/>
              <a:t>These might be a network request, reading a value back from the browser (via local storage, cookie stores, and so forth), working with </a:t>
            </a:r>
            <a:r>
              <a:rPr lang="en-US" sz="2000" dirty="0" err="1"/>
              <a:t>WebSockets</a:t>
            </a:r>
            <a:r>
              <a:rPr lang="en-US" sz="2000" dirty="0"/>
              <a:t>, or any other </a:t>
            </a:r>
            <a:r>
              <a:rPr lang="en-US" sz="2000" dirty="0" err="1"/>
              <a:t>async</a:t>
            </a:r>
            <a:r>
              <a:rPr lang="en-US" sz="2000" dirty="0"/>
              <a:t> action.</a:t>
            </a:r>
          </a:p>
          <a:p>
            <a:r>
              <a:rPr lang="en-US" sz="2000" dirty="0" err="1"/>
              <a:t>Redux</a:t>
            </a:r>
            <a:r>
              <a:rPr lang="en-US" sz="2000" dirty="0"/>
              <a:t> doesn’t have support for asynchronous actions out of the box because it expects actions to just be objects</a:t>
            </a:r>
            <a:endParaRPr lang="en-US" sz="2000" b="1" dirty="0"/>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304800"/>
            <a:ext cx="8382000" cy="6169152"/>
          </a:xfrm>
        </p:spPr>
        <p:txBody>
          <a:bodyPr>
            <a:normAutofit/>
          </a:bodyPr>
          <a:lstStyle/>
          <a:p>
            <a:r>
              <a:rPr lang="en-US" sz="2000" dirty="0" err="1"/>
              <a:t>Redux-thunk</a:t>
            </a:r>
            <a:r>
              <a:rPr lang="en-US" sz="2000" dirty="0"/>
              <a:t> is a </a:t>
            </a:r>
            <a:r>
              <a:rPr lang="en-US" sz="2000" dirty="0" err="1"/>
              <a:t>Redux</a:t>
            </a:r>
            <a:r>
              <a:rPr lang="en-US" sz="2000" dirty="0"/>
              <a:t> </a:t>
            </a:r>
            <a:r>
              <a:rPr lang="en-US" sz="2000" i="1" dirty="0"/>
              <a:t>middleware library.</a:t>
            </a:r>
          </a:p>
          <a:p>
            <a:r>
              <a:rPr lang="en-US" sz="2000" dirty="0"/>
              <a:t>You’ve probably used other APIs that make use of this concept, like Express or Koa (</a:t>
            </a:r>
            <a:r>
              <a:rPr lang="en-US" sz="2000" dirty="0" err="1"/>
              <a:t>serverside</a:t>
            </a:r>
            <a:r>
              <a:rPr lang="en-US" sz="2000" dirty="0"/>
              <a:t> frameworks for Node.js).</a:t>
            </a:r>
          </a:p>
          <a:p>
            <a:r>
              <a:rPr lang="en-US" sz="2000" dirty="0"/>
              <a:t>Middleware works by letting you hook into a cycle or process of some kind in a composable way, meaning that you can create and use multiple middleware functionalities independent of each other in a single project.</a:t>
            </a:r>
          </a:p>
          <a:p>
            <a:endParaRPr lang="en-US" sz="2000" dirty="0"/>
          </a:p>
          <a:p>
            <a:r>
              <a:rPr lang="en-US" sz="2000" dirty="0"/>
              <a:t>In earlier chapters, you created some logic to fetch posts from your API using the isomorphic-fetch library and display them using React. Actions like these that perform asynchronous work will often require multiple actions to be dispatched (usually loading, success, and failure actions).</a:t>
            </a:r>
          </a:p>
          <a:p>
            <a:r>
              <a:rPr lang="en-US" sz="2000" dirty="0" err="1"/>
              <a:t>Redux-thunk</a:t>
            </a:r>
            <a:r>
              <a:rPr lang="en-US" sz="2000" dirty="0"/>
              <a:t> works by wrapping the dispatch method of a store so that it will handle dispatching something other than plain objects (like Promises, an API dealing with asynchronous flows).</a:t>
            </a:r>
          </a:p>
          <a:p>
            <a:r>
              <a:rPr lang="en-US" sz="2000" dirty="0"/>
              <a:t>Next you’ll use what you know about </a:t>
            </a:r>
            <a:r>
              <a:rPr lang="en-US" sz="2000" dirty="0" err="1"/>
              <a:t>async</a:t>
            </a:r>
            <a:r>
              <a:rPr lang="en-US" sz="2000" dirty="0"/>
              <a:t> action creators to write some action creators that will handle fetching and creating posts.</a:t>
            </a: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382000" cy="6245352"/>
          </a:xfrm>
        </p:spPr>
        <p:txBody>
          <a:bodyPr>
            <a:normAutofit/>
          </a:bodyPr>
          <a:lstStyle/>
          <a:p>
            <a:r>
              <a:rPr lang="en-US" sz="2000" dirty="0"/>
              <a:t>You’ll start by creating a handful of actions you’ll need to handle user interactions with posts and comments.</a:t>
            </a:r>
          </a:p>
          <a:p>
            <a:r>
              <a:rPr lang="en-US" sz="2000" dirty="0"/>
              <a:t>First up is an error action that you’ll use to show the user error information if something goes wrong. In a larger application, you’ll probably need to create more than one way to handle errors</a:t>
            </a:r>
          </a:p>
          <a:p>
            <a:endParaRPr lang="en-US" sz="2000" dirty="0"/>
          </a:p>
        </p:txBody>
      </p:sp>
      <p:pic>
        <p:nvPicPr>
          <p:cNvPr id="4" name="Picture 3" descr="Capture.JPG"/>
          <p:cNvPicPr>
            <a:picLocks noChangeAspect="1"/>
          </p:cNvPicPr>
          <p:nvPr/>
        </p:nvPicPr>
        <p:blipFill>
          <a:blip r:embed="rId2"/>
          <a:stretch>
            <a:fillRect/>
          </a:stretch>
        </p:blipFill>
        <p:spPr>
          <a:xfrm>
            <a:off x="838200" y="1905000"/>
            <a:ext cx="6175611" cy="4571999"/>
          </a:xfrm>
          <a:prstGeom prst="rect">
            <a:avLst/>
          </a:prstGeom>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dirty="0"/>
              <a:t>Now that you have a way to handle errors, you can start to write some </a:t>
            </a:r>
            <a:r>
              <a:rPr lang="en-US" sz="2000" dirty="0" err="1"/>
              <a:t>async</a:t>
            </a:r>
            <a:r>
              <a:rPr lang="en-US" sz="2000" dirty="0"/>
              <a:t> action creators. You’ll start with comments and move on to posts.</a:t>
            </a:r>
          </a:p>
          <a:p>
            <a:r>
              <a:rPr lang="en-US" sz="2000" dirty="0"/>
              <a:t>The posts and comments actions should look similar overall with some minor differences in how each set of actions works.</a:t>
            </a:r>
          </a:p>
          <a:p>
            <a:r>
              <a:rPr lang="en-US" sz="2000" dirty="0"/>
              <a:t>You want the ability to do a few things related to comments: show and hide them, load them, and create a new comment for a given post.</a:t>
            </a:r>
          </a:p>
          <a:p>
            <a:r>
              <a:rPr lang="en-US" sz="2000" dirty="0"/>
              <a:t>As you create these and other actions, you’ll continue to use the isomorphic-fetch library to do network requests, but the Fetch API that it follows is becoming more standard in browsers and is now the de facto way to do network requests.</a:t>
            </a: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a:blip r:embed="rId2"/>
          <a:srcRect/>
          <a:stretch>
            <a:fillRect/>
          </a:stretch>
        </p:blipFill>
        <p:spPr bwMode="auto">
          <a:xfrm>
            <a:off x="277074" y="246495"/>
            <a:ext cx="7800126" cy="6293283"/>
          </a:xfrm>
          <a:prstGeom prst="rect">
            <a:avLst/>
          </a:prstGeom>
          <a:noFill/>
          <a:ln w="9525">
            <a:noFill/>
            <a:miter lim="800000"/>
            <a:headEnd/>
            <a:tailEnd/>
          </a:ln>
          <a:effectLst/>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sz="quarter" idx="1"/>
          </p:nvPr>
        </p:nvPicPr>
        <p:blipFill>
          <a:blip r:embed="rId2"/>
          <a:srcRect/>
          <a:stretch>
            <a:fillRect/>
          </a:stretch>
        </p:blipFill>
        <p:spPr bwMode="auto">
          <a:xfrm>
            <a:off x="381000" y="198093"/>
            <a:ext cx="7729537" cy="5815358"/>
          </a:xfrm>
          <a:prstGeom prst="rect">
            <a:avLst/>
          </a:prstGeom>
          <a:noFill/>
          <a:ln w="9525">
            <a:noFill/>
            <a:miter lim="800000"/>
            <a:headEnd/>
            <a:tailEnd/>
          </a:ln>
          <a:effectLst/>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382000" cy="6245352"/>
          </a:xfrm>
        </p:spPr>
        <p:txBody>
          <a:bodyPr>
            <a:normAutofit lnSpcReduction="10000"/>
          </a:bodyPr>
          <a:lstStyle/>
          <a:p>
            <a:r>
              <a:rPr lang="en-US" sz="2000" i="1" dirty="0"/>
              <a:t>1 Import your API helpers.</a:t>
            </a:r>
          </a:p>
          <a:p>
            <a:r>
              <a:rPr lang="en-US" sz="2000" i="1" dirty="0"/>
              <a:t>2 Create parameterized action creator so you can show a particular </a:t>
            </a:r>
            <a:r>
              <a:rPr lang="en-US" sz="2000" dirty="0"/>
              <a:t>comments section.</a:t>
            </a:r>
          </a:p>
          <a:p>
            <a:r>
              <a:rPr lang="en-US" sz="2000" i="1" dirty="0"/>
              <a:t>3 You want the ability to toggle a comment section.</a:t>
            </a:r>
          </a:p>
          <a:p>
            <a:r>
              <a:rPr lang="en-US" sz="2000" i="1" dirty="0"/>
              <a:t>4 Create ability to get comments—your </a:t>
            </a:r>
            <a:r>
              <a:rPr lang="en-US" sz="2000" i="1" dirty="0" err="1"/>
              <a:t>async</a:t>
            </a:r>
            <a:r>
              <a:rPr lang="en-US" sz="2000" i="1" dirty="0"/>
              <a:t> action creators in this file </a:t>
            </a:r>
            <a:r>
              <a:rPr lang="en-US" sz="2000" dirty="0"/>
              <a:t>will use this function</a:t>
            </a:r>
          </a:p>
          <a:p>
            <a:r>
              <a:rPr lang="en-US" sz="2000" i="1" dirty="0"/>
              <a:t>5 Create comment from a given payload; return a function instead of a </a:t>
            </a:r>
            <a:r>
              <a:rPr lang="en-US" sz="2000" dirty="0"/>
              <a:t>plain object</a:t>
            </a:r>
          </a:p>
          <a:p>
            <a:r>
              <a:rPr lang="en-US" sz="2000" i="1" dirty="0"/>
              <a:t>6 The Fetch API implements Promise based </a:t>
            </a:r>
            <a:r>
              <a:rPr lang="en-US" sz="2000" dirty="0"/>
              <a:t>methods like </a:t>
            </a:r>
            <a:r>
              <a:rPr lang="en-US" sz="2000" dirty="0" err="1"/>
              <a:t>json</a:t>
            </a:r>
            <a:r>
              <a:rPr lang="en-US" sz="2000" dirty="0"/>
              <a:t>() and blob().</a:t>
            </a:r>
          </a:p>
          <a:p>
            <a:r>
              <a:rPr lang="en-US" sz="2000" i="1" dirty="0"/>
              <a:t>7 Dispatch create comment action with comment JSON you get back </a:t>
            </a:r>
            <a:r>
              <a:rPr lang="en-US" sz="2000" dirty="0"/>
              <a:t>from server</a:t>
            </a:r>
          </a:p>
          <a:p>
            <a:r>
              <a:rPr lang="en-US" sz="2000" i="1" dirty="0"/>
              <a:t>8 If you receive an error, send it to store using </a:t>
            </a:r>
            <a:r>
              <a:rPr lang="en-US" sz="2000" i="1" dirty="0" err="1"/>
              <a:t>createError</a:t>
            </a:r>
            <a:r>
              <a:rPr lang="en-US" sz="2000" i="1" dirty="0"/>
              <a:t> action</a:t>
            </a:r>
          </a:p>
          <a:p>
            <a:r>
              <a:rPr lang="en-US" sz="2000" i="1" dirty="0"/>
              <a:t>9 Fetch comments for a particular post and use </a:t>
            </a:r>
            <a:r>
              <a:rPr lang="en-US" sz="2000" i="1" dirty="0" err="1"/>
              <a:t>updateAvailableComments</a:t>
            </a:r>
            <a:r>
              <a:rPr lang="en-US" sz="2000" i="1" dirty="0"/>
              <a:t> </a:t>
            </a:r>
            <a:r>
              <a:rPr lang="en-US" sz="2000" dirty="0"/>
              <a:t>action</a:t>
            </a:r>
          </a:p>
          <a:p>
            <a:r>
              <a:rPr lang="en-US" sz="2000" i="1" dirty="0"/>
              <a:t>10 Handle the error, if any.</a:t>
            </a:r>
          </a:p>
          <a:p>
            <a:r>
              <a:rPr lang="en-US" sz="2000" dirty="0"/>
              <a:t>Now that you’ve created actions for comments, you can move on to creating actions for posts.</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228600"/>
            <a:ext cx="8458200" cy="6245352"/>
          </a:xfrm>
        </p:spPr>
        <p:txBody>
          <a:bodyPr>
            <a:normAutofit/>
          </a:bodyPr>
          <a:lstStyle/>
          <a:p>
            <a:r>
              <a:rPr lang="en-US" sz="2000" dirty="0"/>
              <a:t>The actions for posts will be similar to the ones you’ve just created but will also use some comment actions.</a:t>
            </a:r>
          </a:p>
          <a:p>
            <a:r>
              <a:rPr lang="en-US" sz="2000" dirty="0"/>
              <a:t>In earlier chapters, you created functionality for fetching and creating posts. </a:t>
            </a:r>
          </a:p>
          <a:p>
            <a:r>
              <a:rPr lang="en-US" sz="2000" dirty="0"/>
              <a:t>Now you’ll also create ways to like and unlike posts. The next listing shows the action creators related to posts in your application. </a:t>
            </a:r>
          </a:p>
          <a:p>
            <a:r>
              <a:rPr lang="en-US" sz="2000" dirty="0"/>
              <a:t>You’ll start with four action creators for now and then explore a few more in the next listing.</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sz="quarter" idx="1"/>
          </p:nvPr>
        </p:nvPicPr>
        <p:blipFill>
          <a:blip r:embed="rId2"/>
          <a:srcRect/>
          <a:stretch>
            <a:fillRect/>
          </a:stretch>
        </p:blipFill>
        <p:spPr bwMode="auto">
          <a:xfrm>
            <a:off x="228600" y="304800"/>
            <a:ext cx="8069393" cy="5572043"/>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52400"/>
            <a:ext cx="8229600" cy="6321552"/>
          </a:xfrm>
        </p:spPr>
        <p:txBody>
          <a:bodyPr>
            <a:normAutofit/>
          </a:bodyPr>
          <a:lstStyle/>
          <a:p>
            <a:r>
              <a:rPr lang="en-US" sz="2000" dirty="0" err="1"/>
              <a:t>React.createElement</a:t>
            </a:r>
            <a:r>
              <a:rPr lang="en-US" sz="2000" dirty="0"/>
              <a:t> takes a string or component (either a class extending </a:t>
            </a:r>
            <a:r>
              <a:rPr lang="en-US" sz="2000" dirty="0" err="1"/>
              <a:t>React.Component</a:t>
            </a:r>
            <a:r>
              <a:rPr lang="en-US" sz="2000" dirty="0"/>
              <a:t> or a  function),</a:t>
            </a:r>
          </a:p>
          <a:p>
            <a:r>
              <a:rPr lang="en-US" sz="2000" dirty="0"/>
              <a:t>a props object, and children and returns a React element.</a:t>
            </a:r>
          </a:p>
          <a:p>
            <a:r>
              <a:rPr lang="en-US" sz="2000" dirty="0"/>
              <a:t>Remember, a React element is a lightweight representation of something you want React to render.</a:t>
            </a:r>
          </a:p>
          <a:p>
            <a:r>
              <a:rPr lang="en-US" sz="2000" dirty="0"/>
              <a:t>It can indicate either a DOM element or another React component.</a:t>
            </a:r>
          </a:p>
          <a:p>
            <a:r>
              <a:rPr lang="en-US" sz="2000" dirty="0"/>
              <a:t>type— You can pass in either a string that is the tag name of the HTML element to be created ("div", "span", "a", and so on) or a React class.</a:t>
            </a:r>
          </a:p>
          <a:p>
            <a:r>
              <a:rPr lang="en-US" sz="2000" dirty="0"/>
              <a:t>What type of thing am I going to be creating?</a:t>
            </a:r>
          </a:p>
          <a:p>
            <a:r>
              <a:rPr lang="en-US" sz="2000" dirty="0"/>
              <a:t>props— Short for </a:t>
            </a:r>
            <a:r>
              <a:rPr lang="en-US" sz="2000" i="1" dirty="0"/>
              <a:t>properties. The props object provides a way of specifying which </a:t>
            </a:r>
            <a:r>
              <a:rPr lang="en-US" sz="2000" dirty="0"/>
              <a:t>attributes will be defined on the HTML element.</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sz="quarter" idx="1"/>
          </p:nvPr>
        </p:nvPicPr>
        <p:blipFill>
          <a:blip r:embed="rId2"/>
          <a:srcRect/>
          <a:stretch>
            <a:fillRect/>
          </a:stretch>
        </p:blipFill>
        <p:spPr bwMode="auto">
          <a:xfrm>
            <a:off x="533400" y="97478"/>
            <a:ext cx="7239000" cy="6733680"/>
          </a:xfrm>
          <a:prstGeom prst="rect">
            <a:avLst/>
          </a:prstGeom>
          <a:noFill/>
          <a:ln w="9525">
            <a:noFill/>
            <a:miter lim="800000"/>
            <a:headEnd/>
            <a:tailEnd/>
          </a:ln>
          <a:effectLst/>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52400"/>
            <a:ext cx="8229600" cy="6321552"/>
          </a:xfrm>
        </p:spPr>
        <p:txBody>
          <a:bodyPr>
            <a:normAutofit/>
          </a:bodyPr>
          <a:lstStyle/>
          <a:p>
            <a:r>
              <a:rPr lang="en-US" sz="2000" i="1" dirty="0"/>
              <a:t>1 JSON API uses Link headers to indicate paging options</a:t>
            </a:r>
          </a:p>
          <a:p>
            <a:r>
              <a:rPr lang="en-US" sz="2000" i="1" dirty="0"/>
              <a:t>2 As you did with comments, this action creator will pass along new </a:t>
            </a:r>
            <a:r>
              <a:rPr lang="en-US" sz="2000" dirty="0"/>
              <a:t>comments to store.</a:t>
            </a:r>
          </a:p>
          <a:p>
            <a:r>
              <a:rPr lang="en-US" sz="2000" i="1" dirty="0"/>
              <a:t>3 Update pagination links in store accordingly</a:t>
            </a:r>
          </a:p>
          <a:p>
            <a:r>
              <a:rPr lang="en-US" sz="2000" i="1" dirty="0"/>
              <a:t>4 Like a particular post using its ID.</a:t>
            </a:r>
          </a:p>
          <a:p>
            <a:r>
              <a:rPr lang="en-US" sz="2000" i="1" dirty="0"/>
              <a:t>5 Return function will have the dispatch and </a:t>
            </a:r>
            <a:r>
              <a:rPr lang="en-US" sz="2000" i="1" dirty="0" err="1"/>
              <a:t>getState</a:t>
            </a:r>
            <a:r>
              <a:rPr lang="en-US" sz="2000" i="1" dirty="0"/>
              <a:t> methods injected </a:t>
            </a:r>
            <a:r>
              <a:rPr lang="en-US" sz="2000" dirty="0"/>
              <a:t>into it by </a:t>
            </a:r>
            <a:r>
              <a:rPr lang="en-US" sz="2000" dirty="0" err="1"/>
              <a:t>Redux</a:t>
            </a:r>
            <a:endParaRPr lang="en-US" sz="2000" dirty="0"/>
          </a:p>
          <a:p>
            <a:r>
              <a:rPr lang="en-US" sz="2000" i="1" dirty="0"/>
              <a:t>6 Dispatch LIKE action with post attached as metadata</a:t>
            </a:r>
          </a:p>
          <a:p>
            <a:r>
              <a:rPr lang="en-US" sz="2000" i="1" dirty="0"/>
              <a:t>7 </a:t>
            </a:r>
            <a:r>
              <a:rPr lang="en-US" sz="2000" i="1" dirty="0" err="1"/>
              <a:t>Unliking</a:t>
            </a:r>
            <a:r>
              <a:rPr lang="en-US" sz="2000" i="1" dirty="0"/>
              <a:t> a post involves same flow, but dispatches a different action </a:t>
            </a:r>
            <a:r>
              <a:rPr lang="en-US" sz="2000" dirty="0"/>
              <a:t>type.</a:t>
            </a:r>
          </a:p>
          <a:p>
            <a:r>
              <a:rPr lang="en-US" sz="2000" dirty="0"/>
              <a:t>You still need to create a few more action types for posts. You can like and unlike posts.</a:t>
            </a:r>
          </a:p>
          <a:p>
            <a:r>
              <a:rPr lang="en-US" sz="2000" dirty="0"/>
              <a:t>but you still haven’t ported over the post creation you previously created.</a:t>
            </a:r>
          </a:p>
          <a:p>
            <a:r>
              <a:rPr lang="en-US" sz="2000" dirty="0"/>
              <a:t>You also need a way to fetch a number of posts and single posts individually</a:t>
            </a: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153400" cy="6245352"/>
          </a:xfrm>
        </p:spPr>
        <p:txBody>
          <a:bodyPr>
            <a:normAutofit/>
          </a:bodyPr>
          <a:lstStyle/>
          <a:p>
            <a:r>
              <a:rPr lang="en-US" sz="2000" dirty="0"/>
              <a:t>people have created plenty of other</a:t>
            </a:r>
          </a:p>
          <a:p>
            <a:r>
              <a:rPr lang="en-US" sz="2000" dirty="0"/>
              <a:t>libraries to address this need. For example, check out </a:t>
            </a:r>
            <a:r>
              <a:rPr lang="en-US" sz="2000" dirty="0" err="1"/>
              <a:t>Redux</a:t>
            </a:r>
            <a:r>
              <a:rPr lang="en-US" sz="2000" dirty="0"/>
              <a:t> Saga at </a:t>
            </a:r>
            <a:r>
              <a:rPr lang="en-US" sz="2000" dirty="0">
                <a:hlinkClick r:id="rId2"/>
              </a:rPr>
              <a:t>https://github.com/reduxsaga/reduxsaga</a:t>
            </a:r>
            <a:r>
              <a:rPr lang="en-US" sz="2000" dirty="0"/>
              <a:t>.</a:t>
            </a:r>
          </a:p>
          <a:p>
            <a:r>
              <a:rPr lang="en-US" sz="2000" dirty="0"/>
              <a:t>In previous chapters, you were using Firebase helpers to check for the user’s authentication state and update the local component state with that.</a:t>
            </a:r>
          </a:p>
          <a:p>
            <a:r>
              <a:rPr lang="en-US" sz="2000" dirty="0"/>
              <a:t>Do you need to do the same thing with authentication?</a:t>
            </a:r>
          </a:p>
          <a:p>
            <a:r>
              <a:rPr lang="en-US" sz="2000" dirty="0"/>
              <a:t>That brings up another good question: what belongs in </a:t>
            </a:r>
            <a:r>
              <a:rPr lang="en-US" sz="2000" dirty="0" err="1"/>
              <a:t>Redux</a:t>
            </a:r>
            <a:r>
              <a:rPr lang="en-US" sz="2000" dirty="0"/>
              <a:t> and what doesn’t?.</a:t>
            </a:r>
          </a:p>
          <a:p>
            <a:r>
              <a:rPr lang="en-US" sz="2000" dirty="0" err="1"/>
              <a:t>Redux</a:t>
            </a:r>
            <a:r>
              <a:rPr lang="en-US" sz="2000" dirty="0"/>
              <a:t> is just another tool available to engineers—it’s not the only way to build your React applications.</a:t>
            </a:r>
          </a:p>
          <a:p>
            <a:r>
              <a:rPr lang="en-US" sz="2000" dirty="0" err="1"/>
              <a:t>Redux</a:t>
            </a:r>
            <a:r>
              <a:rPr lang="en-US" sz="2000" dirty="0"/>
              <a:t> has proven to be a great way to give your application a robust architecture that has already helped you better organize code and functionality</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sz="quarter" idx="1"/>
          </p:nvPr>
        </p:nvPicPr>
        <p:blipFill>
          <a:blip r:embed="rId2"/>
          <a:srcRect/>
          <a:stretch>
            <a:fillRect/>
          </a:stretch>
        </p:blipFill>
        <p:spPr bwMode="auto">
          <a:xfrm>
            <a:off x="762000" y="139576"/>
            <a:ext cx="7246968" cy="6108823"/>
          </a:xfrm>
          <a:prstGeom prst="rect">
            <a:avLst/>
          </a:prstGeom>
          <a:noFill/>
          <a:ln w="9525">
            <a:noFill/>
            <a:miter lim="800000"/>
            <a:headEnd/>
            <a:tailEnd/>
          </a:ln>
          <a:effectLst/>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sz="quarter" idx="1"/>
          </p:nvPr>
        </p:nvPicPr>
        <p:blipFill>
          <a:blip r:embed="rId2"/>
          <a:srcRect/>
          <a:stretch>
            <a:fillRect/>
          </a:stretch>
        </p:blipFill>
        <p:spPr bwMode="auto">
          <a:xfrm>
            <a:off x="381000" y="0"/>
            <a:ext cx="7543800" cy="6581022"/>
          </a:xfrm>
          <a:prstGeom prst="rect">
            <a:avLst/>
          </a:prstGeom>
          <a:noFill/>
          <a:ln w="9525">
            <a:noFill/>
            <a:miter lim="800000"/>
            <a:headEnd/>
            <a:tailEnd/>
          </a:ln>
          <a:effectLst/>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apture.JPG"/>
          <p:cNvPicPr>
            <a:picLocks noGrp="1" noChangeAspect="1"/>
          </p:cNvPicPr>
          <p:nvPr>
            <p:ph sz="quarter" idx="1"/>
          </p:nvPr>
        </p:nvPicPr>
        <p:blipFill>
          <a:blip r:embed="rId2"/>
          <a:stretch>
            <a:fillRect/>
          </a:stretch>
        </p:blipFill>
        <p:spPr>
          <a:xfrm>
            <a:off x="228600" y="228600"/>
            <a:ext cx="7620000" cy="4365226"/>
          </a:xfrm>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304800"/>
            <a:ext cx="8458200" cy="6169152"/>
          </a:xfrm>
        </p:spPr>
        <p:txBody>
          <a:bodyPr>
            <a:normAutofit/>
          </a:bodyPr>
          <a:lstStyle/>
          <a:p>
            <a:r>
              <a:rPr lang="en-US" sz="2000" i="1" dirty="0"/>
              <a:t>1 Import modules you’ll need for your auth-related </a:t>
            </a:r>
            <a:r>
              <a:rPr lang="en-US" sz="2000" dirty="0"/>
              <a:t>actions.</a:t>
            </a:r>
          </a:p>
          <a:p>
            <a:r>
              <a:rPr lang="en-US" sz="2000" i="1" dirty="0"/>
              <a:t>2 Create login and logout action creators—login action will be </a:t>
            </a:r>
            <a:r>
              <a:rPr lang="en-US" sz="2000" dirty="0"/>
              <a:t>parameterized to accept user and token</a:t>
            </a:r>
          </a:p>
          <a:p>
            <a:r>
              <a:rPr lang="en-US" sz="2000" i="1" dirty="0"/>
              <a:t>3 Log user out using Firebase</a:t>
            </a:r>
          </a:p>
          <a:p>
            <a:r>
              <a:rPr lang="en-US" sz="2000" i="1" dirty="0"/>
              <a:t>4 Push user to login page, dispatch logout action, and clear user context </a:t>
            </a:r>
            <a:r>
              <a:rPr lang="en-US" sz="2000" dirty="0"/>
              <a:t>(for error-tracking library)</a:t>
            </a:r>
          </a:p>
          <a:p>
            <a:r>
              <a:rPr lang="en-US" sz="2000" i="1" dirty="0"/>
              <a:t>5 Log user in with Firebase</a:t>
            </a:r>
          </a:p>
          <a:p>
            <a:r>
              <a:rPr lang="en-US" sz="2000" i="1" dirty="0"/>
              <a:t>6 </a:t>
            </a:r>
            <a:r>
              <a:rPr lang="en-US" sz="2000" i="1" dirty="0" err="1"/>
              <a:t>Async</a:t>
            </a:r>
            <a:r>
              <a:rPr lang="en-US" sz="2000" i="1" dirty="0"/>
              <a:t>/await uses try...catch error-handling </a:t>
            </a:r>
            <a:r>
              <a:rPr lang="en-US" sz="2000" dirty="0"/>
              <a:t>semantics</a:t>
            </a:r>
          </a:p>
          <a:p>
            <a:r>
              <a:rPr lang="en-US" sz="2000" i="1" dirty="0"/>
              <a:t>7 Get user and token from Firebase using await</a:t>
            </a:r>
          </a:p>
          <a:p>
            <a:r>
              <a:rPr lang="en-US" sz="2000" i="1" dirty="0"/>
              <a:t>8 Try finding user you got back from Firebase with API—if they don’t </a:t>
            </a:r>
            <a:r>
              <a:rPr lang="en-US" sz="2000" dirty="0"/>
              <a:t>exist (404), must sign them up using info from Firebase</a:t>
            </a:r>
          </a:p>
          <a:p>
            <a:r>
              <a:rPr lang="en-US" sz="2000" i="1" dirty="0"/>
              <a:t>9 Create new user</a:t>
            </a:r>
          </a:p>
          <a:p>
            <a:r>
              <a:rPr lang="en-US" sz="2000" i="1" dirty="0"/>
              <a:t>10 Dispatch login actions with new user and return from function</a:t>
            </a:r>
          </a:p>
          <a:p>
            <a:r>
              <a:rPr lang="en-US" sz="2000" i="1" dirty="0"/>
              <a:t>11 If user already existed, dispatch appropriate login actions and return</a:t>
            </a:r>
          </a:p>
          <a:p>
            <a:r>
              <a:rPr lang="en-US" sz="2000" i="1" dirty="0"/>
              <a:t>12 Catch error in login process and dispatch it to store</a:t>
            </a:r>
            <a:endParaRPr 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52400"/>
            <a:ext cx="8305800" cy="6321552"/>
          </a:xfrm>
        </p:spPr>
        <p:txBody>
          <a:bodyPr/>
          <a:lstStyle/>
          <a:p>
            <a:r>
              <a:rPr lang="en-US" sz="2000" dirty="0"/>
              <a:t>Components often correspond to aspects of the user interface, like date-pickers, headers, </a:t>
            </a:r>
            <a:r>
              <a:rPr lang="en-US" sz="2000" dirty="0" err="1"/>
              <a:t>nav</a:t>
            </a:r>
            <a:r>
              <a:rPr lang="en-US" sz="2000" dirty="0"/>
              <a:t>-bars, and others, but they can also take</a:t>
            </a:r>
            <a:r>
              <a:rPr lang="en-US" dirty="0"/>
              <a:t>.</a:t>
            </a:r>
          </a:p>
          <a:p>
            <a:r>
              <a:rPr lang="en-US" sz="2000"/>
              <a:t>Components can </a:t>
            </a:r>
            <a:r>
              <a:rPr lang="en-US" sz="2000" dirty="0"/>
              <a:t>maintain their own internal state, and work with “regular old JavaScript.</a:t>
            </a:r>
          </a:p>
          <a:p>
            <a:r>
              <a:rPr lang="en-US" sz="2000" dirty="0"/>
              <a:t>The </a:t>
            </a:r>
            <a:r>
              <a:rPr lang="en-US" sz="2000" i="1" dirty="0"/>
              <a:t>rendering process (outputting and updating a UI based on your data) is </a:t>
            </a:r>
            <a:r>
              <a:rPr lang="en-US" sz="2000" dirty="0"/>
              <a:t>predictable in React, and your components can hook into it using React’s APIs.</a:t>
            </a:r>
          </a:p>
          <a:p>
            <a:r>
              <a:rPr lang="en-US" sz="2000" dirty="0"/>
              <a:t>React doesn’t just use a novel approach to dealing with changing data over time.</a:t>
            </a:r>
          </a:p>
          <a:p>
            <a:r>
              <a:rPr lang="en-US" sz="2000" dirty="0"/>
              <a:t>focuses on components as a paradigm for organizing your application</a:t>
            </a:r>
          </a:p>
          <a:p>
            <a:r>
              <a:rPr lang="en-US" sz="2000" dirty="0"/>
              <a:t>Components are the most fundamental unit of React. There are several different ways you can create components with React</a:t>
            </a:r>
          </a:p>
          <a:p>
            <a:endParaRPr lang="en-US" sz="2000" dirty="0"/>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52400"/>
            <a:ext cx="8229600" cy="6321552"/>
          </a:xfrm>
        </p:spPr>
        <p:txBody>
          <a:bodyPr/>
          <a:lstStyle/>
          <a:p>
            <a:r>
              <a:rPr lang="en-US" sz="2000" dirty="0"/>
              <a:t>children...— Remember how I said React components are </a:t>
            </a:r>
            <a:r>
              <a:rPr lang="en-US" sz="2000" i="1" dirty="0"/>
              <a:t>composable?</a:t>
            </a:r>
          </a:p>
          <a:p>
            <a:r>
              <a:rPr lang="en-US" sz="2000" dirty="0" err="1"/>
              <a:t>React.createElement</a:t>
            </a:r>
            <a:r>
              <a:rPr lang="en-US" sz="2000" dirty="0"/>
              <a:t> asks, “What am I creating?”, “How should I configure it?”, and “What does it contain?”.</a:t>
            </a:r>
          </a:p>
          <a:p>
            <a:endParaRPr lang="en-US" dirty="0"/>
          </a:p>
        </p:txBody>
      </p:sp>
      <p:pic>
        <p:nvPicPr>
          <p:cNvPr id="4" name="Picture 3" descr="Capture.JPG"/>
          <p:cNvPicPr>
            <a:picLocks noChangeAspect="1"/>
          </p:cNvPicPr>
          <p:nvPr/>
        </p:nvPicPr>
        <p:blipFill>
          <a:blip r:embed="rId2"/>
          <a:stretch>
            <a:fillRect/>
          </a:stretch>
        </p:blipFill>
        <p:spPr>
          <a:xfrm>
            <a:off x="228600" y="1676400"/>
            <a:ext cx="8090877" cy="397410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i="1" dirty="0"/>
              <a:t>1 Import React and React DOM for use.</a:t>
            </a:r>
          </a:p>
          <a:p>
            <a:r>
              <a:rPr lang="en-US" sz="2000" i="1" dirty="0"/>
              <a:t>2 </a:t>
            </a:r>
            <a:r>
              <a:rPr lang="en-US" sz="2000" i="1" dirty="0" err="1"/>
              <a:t>React.createElement</a:t>
            </a:r>
            <a:r>
              <a:rPr lang="en-US" sz="2000" i="1" dirty="0"/>
              <a:t> returns a single React element, so that’s what </a:t>
            </a:r>
            <a:r>
              <a:rPr lang="en-US" sz="2000" dirty="0"/>
              <a:t>you’ll store in root for later use.</a:t>
            </a:r>
          </a:p>
          <a:p>
            <a:r>
              <a:rPr lang="en-US" sz="2000" i="1" dirty="0"/>
              <a:t>3 Whitespace shows the nesting better, but don’t miss how you’re </a:t>
            </a:r>
            <a:r>
              <a:rPr lang="en-US" sz="2000" dirty="0"/>
              <a:t>nesting several </a:t>
            </a:r>
            <a:r>
              <a:rPr lang="en-US" sz="2000" dirty="0" err="1"/>
              <a:t>React.createElement</a:t>
            </a:r>
            <a:r>
              <a:rPr lang="en-US" sz="2000" dirty="0"/>
              <a:t> calls within respective children... parameters.</a:t>
            </a:r>
          </a:p>
          <a:p>
            <a:r>
              <a:rPr lang="en-US" sz="2000" i="1" dirty="0"/>
              <a:t>4 Creating an anchor link—note the mailto property you’ve set, like how </a:t>
            </a:r>
            <a:r>
              <a:rPr lang="en-US" sz="2000" dirty="0"/>
              <a:t>you might in regular HTML.</a:t>
            </a:r>
          </a:p>
          <a:p>
            <a:r>
              <a:rPr lang="en-US" sz="2000" i="1" dirty="0"/>
              <a:t>5 Inner text can also be passed in children....</a:t>
            </a:r>
          </a:p>
          <a:p>
            <a:r>
              <a:rPr lang="en-US" sz="2000" i="1" dirty="0"/>
              <a:t>6 Call the render method we talked about earlier.</a:t>
            </a:r>
          </a:p>
          <a:p>
            <a:endParaRPr lang="en-US" sz="2000" i="1" dirty="0"/>
          </a:p>
          <a:p>
            <a:r>
              <a:rPr lang="en-US" sz="2000" dirty="0"/>
              <a:t>you may be wondering how React turns your many </a:t>
            </a:r>
            <a:r>
              <a:rPr lang="en-US" sz="2000" dirty="0" err="1"/>
              <a:t>React.createElements</a:t>
            </a:r>
            <a:r>
              <a:rPr lang="en-US" sz="2000" dirty="0"/>
              <a:t> into what you see on the screen.</a:t>
            </a:r>
          </a:p>
          <a:p>
            <a:r>
              <a:rPr lang="en-US" sz="2000" dirty="0"/>
              <a:t>React uses the React elements you provide to create a virtual DOM that React DOM can use as it manages the browser DOM.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dirty="0"/>
              <a:t>React needs to form its own virtual DOM tree structure from your React elements before it can do its work.</a:t>
            </a:r>
          </a:p>
          <a:p>
            <a:r>
              <a:rPr lang="en-US" sz="2000" dirty="0"/>
              <a:t>React will recursively evaluate a series of React elements to determine how it should form a virtual DOM tree structure for your components.</a:t>
            </a:r>
          </a:p>
          <a:p>
            <a:r>
              <a:rPr lang="en-US" sz="2000" dirty="0"/>
              <a:t>It will also check for more React elements in children... to evaluate.</a:t>
            </a:r>
          </a:p>
          <a:p>
            <a:pPr lvl="1"/>
            <a:endParaRPr lang="en-US" sz="2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a:blip r:embed="rId2"/>
          <a:srcRect/>
          <a:stretch>
            <a:fillRect/>
          </a:stretch>
        </p:blipFill>
        <p:spPr bwMode="auto">
          <a:xfrm>
            <a:off x="647700" y="1295400"/>
            <a:ext cx="7848600" cy="4056062"/>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dirty="0"/>
              <a:t>Now that you’ve created your first component, you may have a few questions and even some concerns.</a:t>
            </a:r>
          </a:p>
          <a:p>
            <a:r>
              <a:rPr lang="en-US" sz="2000" dirty="0"/>
              <a:t>Even with some formatting help, it’s clear that it will be difficult to read through components that are nested even a few levels deep.</a:t>
            </a:r>
          </a:p>
          <a:p>
            <a:endParaRPr lang="en-US" sz="2000" dirty="0"/>
          </a:p>
          <a:p>
            <a:r>
              <a:rPr lang="en-US" sz="2000" dirty="0"/>
              <a:t>Before moving on to components, check your understanding of React elements. </a:t>
            </a:r>
          </a:p>
          <a:p>
            <a:r>
              <a:rPr lang="en-US" sz="2000" dirty="0"/>
              <a:t>Either on paper or in your mind, list out a few of the characteristics of a React element</a:t>
            </a:r>
          </a:p>
          <a:p>
            <a:r>
              <a:rPr lang="en-US" sz="2000" dirty="0"/>
              <a:t>React elements take a string to create a type of DOM element (div, a, p, and so on).</a:t>
            </a:r>
          </a:p>
          <a:p>
            <a:r>
              <a:rPr lang="en-US" sz="2000" dirty="0"/>
              <a:t>You can provide configuration to the React element via a props object; these are analogous to attributes DOM elements can have (&lt;</a:t>
            </a:r>
            <a:r>
              <a:rPr lang="en-US" sz="2000" dirty="0" err="1"/>
              <a:t>img</a:t>
            </a:r>
            <a:r>
              <a:rPr lang="en-US" sz="2000" dirty="0"/>
              <a:t> </a:t>
            </a:r>
            <a:r>
              <a:rPr lang="en-US" sz="2000" dirty="0" err="1"/>
              <a:t>src</a:t>
            </a:r>
            <a:r>
              <a:rPr lang="en-US" sz="2000" dirty="0"/>
              <a:t>="</a:t>
            </a:r>
            <a:r>
              <a:rPr lang="en-US" sz="2000" dirty="0" err="1"/>
              <a:t>aUrl</a:t>
            </a:r>
            <a:r>
              <a:rPr lang="en-US" sz="2000" dirty="0"/>
              <a:t>"/&gt;, for example).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dirty="0"/>
              <a:t>React elements are nestable and you can provide other React elements as the children of an element.</a:t>
            </a:r>
          </a:p>
          <a:p>
            <a:r>
              <a:rPr lang="en-US" sz="2000" dirty="0"/>
              <a:t>React uses React elements to create a virtual DOM that React DOM can use as it updates the browser DOM.</a:t>
            </a:r>
          </a:p>
          <a:p>
            <a:r>
              <a:rPr lang="en-US" sz="2000" dirty="0"/>
              <a:t>React elements are what components are made from in React.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p:spPr>
        <p:txBody>
          <a:bodyPr/>
          <a:lstStyle/>
          <a:p>
            <a:pPr algn="r"/>
            <a:r>
              <a:rPr lang="en-US" i="1" dirty="0">
                <a:solidFill>
                  <a:srgbClr val="00B050"/>
                </a:solidFill>
              </a:rPr>
              <a:t>Creating React classes</a:t>
            </a:r>
          </a:p>
        </p:txBody>
      </p:sp>
      <p:sp>
        <p:nvSpPr>
          <p:cNvPr id="3" name="Content Placeholder 2"/>
          <p:cNvSpPr>
            <a:spLocks noGrp="1"/>
          </p:cNvSpPr>
          <p:nvPr>
            <p:ph sz="quarter" idx="1"/>
          </p:nvPr>
        </p:nvSpPr>
        <p:spPr>
          <a:xfrm>
            <a:off x="457200" y="990600"/>
            <a:ext cx="8229600" cy="5483352"/>
          </a:xfrm>
        </p:spPr>
        <p:txBody>
          <a:bodyPr/>
          <a:lstStyle/>
          <a:p>
            <a:r>
              <a:rPr lang="en-US" sz="2000" dirty="0"/>
              <a:t>To start really building something, you need more than just React elements;</a:t>
            </a:r>
          </a:p>
          <a:p>
            <a:r>
              <a:rPr lang="en-US" sz="2000" dirty="0"/>
              <a:t>you need components. As mentioned, React components (components created from functions) are like React elements but with more features. </a:t>
            </a:r>
          </a:p>
          <a:p>
            <a:r>
              <a:rPr lang="en-US" sz="2000" dirty="0"/>
              <a:t>They can be created as classes that extend the React. Component base class or functions.</a:t>
            </a:r>
          </a:p>
          <a:p>
            <a:endParaRPr lang="en-US" dirty="0"/>
          </a:p>
          <a:p>
            <a:endParaRPr lang="en-US" dirty="0"/>
          </a:p>
          <a:p>
            <a:endParaRPr lang="en-US" dirty="0"/>
          </a:p>
          <a:p>
            <a:r>
              <a:rPr lang="en-US" sz="2000" dirty="0"/>
              <a:t>Rather than invoke a specific method from the React library as you did with </a:t>
            </a:r>
            <a:r>
              <a:rPr lang="en-US" sz="2000" dirty="0" err="1"/>
              <a:t>React.createElement</a:t>
            </a:r>
            <a:r>
              <a:rPr lang="en-US" sz="2000" dirty="0"/>
              <a:t>,</a:t>
            </a:r>
          </a:p>
        </p:txBody>
      </p:sp>
      <p:pic>
        <p:nvPicPr>
          <p:cNvPr id="4" name="Picture 3" descr="Capture.JPG"/>
          <p:cNvPicPr>
            <a:picLocks noChangeAspect="1"/>
          </p:cNvPicPr>
          <p:nvPr/>
        </p:nvPicPr>
        <p:blipFill>
          <a:blip r:embed="rId2"/>
          <a:stretch>
            <a:fillRect/>
          </a:stretch>
        </p:blipFill>
        <p:spPr>
          <a:xfrm>
            <a:off x="838200" y="3429000"/>
            <a:ext cx="5657850" cy="12287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153400" cy="6245352"/>
          </a:xfrm>
        </p:spPr>
        <p:txBody>
          <a:bodyPr>
            <a:normAutofit/>
          </a:bodyPr>
          <a:lstStyle/>
          <a:p>
            <a:r>
              <a:rPr lang="en-US" sz="2000" dirty="0"/>
              <a:t>creating a component from React. Component is done by declaring a JavaScript class that inherits from the React. Component abstract base class.</a:t>
            </a:r>
          </a:p>
          <a:p>
            <a:r>
              <a:rPr lang="en-US" sz="2000" dirty="0"/>
              <a:t>That inheriting class will typically need to define at least a render method that will return a single React element or an array of React elements.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639762"/>
          </a:xfrm>
        </p:spPr>
        <p:txBody>
          <a:bodyPr/>
          <a:lstStyle/>
          <a:p>
            <a:pPr algn="r"/>
            <a:r>
              <a:rPr lang="en-US" i="1" dirty="0">
                <a:solidFill>
                  <a:srgbClr val="00B050"/>
                </a:solidFill>
              </a:rPr>
              <a:t>The render method</a:t>
            </a:r>
          </a:p>
        </p:txBody>
      </p:sp>
      <p:sp>
        <p:nvSpPr>
          <p:cNvPr id="3" name="Content Placeholder 2"/>
          <p:cNvSpPr>
            <a:spLocks noGrp="1"/>
          </p:cNvSpPr>
          <p:nvPr>
            <p:ph sz="quarter" idx="1"/>
          </p:nvPr>
        </p:nvSpPr>
        <p:spPr>
          <a:xfrm>
            <a:off x="457200" y="914400"/>
            <a:ext cx="8229600" cy="5559552"/>
          </a:xfrm>
        </p:spPr>
        <p:txBody>
          <a:bodyPr>
            <a:normAutofit/>
          </a:bodyPr>
          <a:lstStyle/>
          <a:p>
            <a:r>
              <a:rPr lang="en-US" sz="2000" dirty="0"/>
              <a:t>This is one of the most common methods you’ll see in React applications, and almost any component that renders something to a screen will have a render method.</a:t>
            </a:r>
          </a:p>
          <a:p>
            <a:r>
              <a:rPr lang="en-US" sz="2000" dirty="0"/>
              <a:t>The render method needs to return exactly one React element. In this way, the render method is similar to how React elements are created.</a:t>
            </a:r>
          </a:p>
          <a:p>
            <a:r>
              <a:rPr lang="en-US" sz="2000" dirty="0"/>
              <a:t>they can be nested but at the topmost level there’s a single node.</a:t>
            </a:r>
          </a:p>
          <a:p>
            <a:r>
              <a:rPr lang="en-US" sz="2000" dirty="0"/>
              <a:t>the render methods of React classes have access to embedded data (persisted internal component state) as well as component methods and additional methods inherited from the React. Component abstract base class.</a:t>
            </a:r>
          </a:p>
          <a:p>
            <a:r>
              <a:rPr lang="en-US" sz="2000" dirty="0"/>
              <a:t>When using a React class to create a component, you also have access to props—data that you can pass to your component and that it can in turn pass to child components.</a:t>
            </a:r>
          </a:p>
          <a:p>
            <a:endParaRPr lang="en-US" sz="2000" dirty="0"/>
          </a:p>
          <a:p>
            <a:endParaRPr lang="en-US" sz="2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pPr algn="r"/>
            <a:r>
              <a:rPr lang="en-US" i="1" dirty="0">
                <a:solidFill>
                  <a:srgbClr val="00B050"/>
                </a:solidFill>
              </a:rPr>
              <a:t>Property validation via Prop-Types</a:t>
            </a:r>
          </a:p>
        </p:txBody>
      </p:sp>
      <p:sp>
        <p:nvSpPr>
          <p:cNvPr id="3" name="Content Placeholder 2"/>
          <p:cNvSpPr>
            <a:spLocks noGrp="1"/>
          </p:cNvSpPr>
          <p:nvPr>
            <p:ph sz="quarter" idx="1"/>
          </p:nvPr>
        </p:nvSpPr>
        <p:spPr>
          <a:xfrm>
            <a:off x="457200" y="838200"/>
            <a:ext cx="8229600" cy="5635752"/>
          </a:xfrm>
        </p:spPr>
        <p:txBody>
          <a:bodyPr>
            <a:normAutofit/>
          </a:bodyPr>
          <a:lstStyle/>
          <a:p>
            <a:r>
              <a:rPr lang="en-US" sz="2000" dirty="0"/>
              <a:t>You know that React class components are free to use custom properties, and this sounds great.</a:t>
            </a:r>
          </a:p>
          <a:p>
            <a:r>
              <a:rPr lang="en-US" sz="2000" dirty="0"/>
              <a:t>you can use </a:t>
            </a:r>
            <a:r>
              <a:rPr lang="en-US" sz="2000" dirty="0" err="1"/>
              <a:t>validators</a:t>
            </a:r>
            <a:r>
              <a:rPr lang="en-US" sz="2000" dirty="0"/>
              <a:t> available from a namespace within React: </a:t>
            </a:r>
            <a:r>
              <a:rPr lang="en-US" sz="2000" dirty="0" err="1"/>
              <a:t>PropTypes</a:t>
            </a:r>
            <a:r>
              <a:rPr lang="en-US" sz="2000" dirty="0"/>
              <a:t>.</a:t>
            </a:r>
          </a:p>
          <a:p>
            <a:r>
              <a:rPr lang="en-US" sz="2000" dirty="0"/>
              <a:t>The </a:t>
            </a:r>
            <a:r>
              <a:rPr lang="en-US" sz="2000" dirty="0" err="1"/>
              <a:t>PropTypes</a:t>
            </a:r>
            <a:r>
              <a:rPr lang="en-US" sz="2000" dirty="0"/>
              <a:t> set of </a:t>
            </a:r>
            <a:r>
              <a:rPr lang="en-US" sz="2000" dirty="0" err="1"/>
              <a:t>validators</a:t>
            </a:r>
            <a:r>
              <a:rPr lang="en-US" sz="2000" dirty="0"/>
              <a:t> used to be included with the React core library,</a:t>
            </a:r>
          </a:p>
          <a:p>
            <a:r>
              <a:rPr lang="en-US" sz="2000" dirty="0"/>
              <a:t>To use </a:t>
            </a:r>
            <a:r>
              <a:rPr lang="en-US" sz="2000" dirty="0" err="1"/>
              <a:t>PropTypes</a:t>
            </a:r>
            <a:r>
              <a:rPr lang="en-US" sz="2000" dirty="0"/>
              <a:t>, you’ll need to install the prop-types package, which is still part of the React tool-chain but is no longer included in the core library.</a:t>
            </a:r>
          </a:p>
          <a:p>
            <a:r>
              <a:rPr lang="en-US" sz="2000" dirty="0"/>
              <a:t>This package will be included in the application source code and the </a:t>
            </a:r>
            <a:r>
              <a:rPr lang="en-US" sz="2000" dirty="0" err="1"/>
              <a:t>CodeSandbox</a:t>
            </a:r>
            <a:r>
              <a:rPr lang="en-US" sz="2000" dirty="0"/>
              <a:t> examples that you’ve been using in this chapter.</a:t>
            </a:r>
          </a:p>
          <a:p>
            <a:r>
              <a:rPr lang="en-US" sz="2000" dirty="0"/>
              <a:t>The </a:t>
            </a:r>
            <a:r>
              <a:rPr lang="en-US" sz="2000" dirty="0" err="1"/>
              <a:t>proptypes</a:t>
            </a:r>
            <a:r>
              <a:rPr lang="en-US" sz="2000" dirty="0"/>
              <a:t> library provides a set of </a:t>
            </a:r>
            <a:r>
              <a:rPr lang="en-US" sz="2000" dirty="0" err="1"/>
              <a:t>validators</a:t>
            </a:r>
            <a:r>
              <a:rPr lang="en-US" sz="2000" dirty="0"/>
              <a:t> that will let you specify what props your component needs or expects.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rmAutofit fontScale="90000"/>
          </a:bodyPr>
          <a:lstStyle/>
          <a:p>
            <a:pPr algn="r"/>
            <a:r>
              <a:rPr lang="en-US">
                <a:solidFill>
                  <a:srgbClr val="00B050"/>
                </a:solidFill>
              </a:rPr>
              <a:t>Components in React: Encapsulated and reusable</a:t>
            </a:r>
            <a:endParaRPr lang="en-US" dirty="0">
              <a:solidFill>
                <a:srgbClr val="00B050"/>
              </a:solidFill>
            </a:endParaRPr>
          </a:p>
        </p:txBody>
      </p:sp>
      <p:sp>
        <p:nvSpPr>
          <p:cNvPr id="3" name="Content Placeholder 2"/>
          <p:cNvSpPr>
            <a:spLocks noGrp="1"/>
          </p:cNvSpPr>
          <p:nvPr>
            <p:ph sz="quarter" idx="1"/>
          </p:nvPr>
        </p:nvSpPr>
        <p:spPr>
          <a:xfrm>
            <a:off x="228600" y="914400"/>
            <a:ext cx="8534400" cy="5559552"/>
          </a:xfrm>
        </p:spPr>
        <p:txBody>
          <a:bodyPr>
            <a:normAutofit/>
          </a:bodyPr>
          <a:lstStyle/>
          <a:p>
            <a:r>
              <a:rPr lang="en-US" sz="2000"/>
              <a:t>React components are well encapsulated, reusable, and composable</a:t>
            </a:r>
          </a:p>
          <a:p>
            <a:r>
              <a:rPr lang="en-US" sz="2000"/>
              <a:t>characteristics help enable a simpler and more elegant way of thinking about and building user interfaces.</a:t>
            </a:r>
          </a:p>
          <a:p>
            <a:r>
              <a:rPr lang="en-US" sz="2000"/>
              <a:t>when you work with components in React it will be important to consider organization and consistency in component design.</a:t>
            </a:r>
          </a:p>
          <a:p>
            <a:r>
              <a:rPr lang="en-US" sz="2000"/>
              <a:t>You’ll want to design components that are self contained and focus on a particular concern or a handful of related concerns.</a:t>
            </a:r>
          </a:p>
          <a:p>
            <a:r>
              <a:rPr lang="en-US" sz="2000"/>
              <a:t>Breaking your UI into components allows you to work more easily on different parts of the application.</a:t>
            </a:r>
          </a:p>
          <a:p>
            <a:r>
              <a:rPr lang="en-US" sz="2000"/>
              <a:t>components that are portable, logically grouped, and easy to move around and reuse throughout your application.</a:t>
            </a:r>
            <a:endParaRPr lang="en-US" sz="2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dirty="0"/>
              <a:t>if you were going to build a Profile-Picture component, it wouldn’t be of much use without a picture.</a:t>
            </a:r>
          </a:p>
          <a:p>
            <a:r>
              <a:rPr lang="en-US" sz="2000" dirty="0"/>
              <a:t>You could use Prop-Types to specify which props your Profile Picture component would need to work and what those props would look like.</a:t>
            </a:r>
          </a:p>
          <a:p>
            <a:r>
              <a:rPr lang="en-US" sz="2000" dirty="0"/>
              <a:t>you need to add a prop-Types property to the </a:t>
            </a:r>
            <a:r>
              <a:rPr lang="en-US" sz="2000" dirty="0" err="1"/>
              <a:t>React.Component</a:t>
            </a:r>
            <a:r>
              <a:rPr lang="en-US" sz="2000" dirty="0"/>
              <a:t> class via a static class property or by simple property assignment after the class definition.</a:t>
            </a:r>
          </a:p>
          <a:p>
            <a:r>
              <a:rPr lang="en-US" sz="2000" dirty="0"/>
              <a:t>Note the lowercasing of the property on the class but not the one from the React object, as it can be easy to mix them up.</a:t>
            </a:r>
          </a:p>
          <a:p>
            <a:r>
              <a:rPr lang="en-US" sz="2000" dirty="0"/>
              <a:t>can use Prop-Types, as well as return React elements from React class components.</a:t>
            </a:r>
          </a:p>
          <a:p>
            <a:r>
              <a:rPr lang="en-US" sz="2000" dirty="0"/>
              <a:t>https://codesandbox.io/s/3yj462omrq</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52400"/>
            <a:ext cx="8229600" cy="6321552"/>
          </a:xfrm>
        </p:spPr>
        <p:txBody>
          <a:bodyPr>
            <a:normAutofit/>
          </a:bodyPr>
          <a:lstStyle/>
          <a:p>
            <a:r>
              <a:rPr lang="en-US" sz="2000" i="1" dirty="0"/>
              <a:t>1 Import React, React DOM, and prop-types.</a:t>
            </a:r>
          </a:p>
          <a:p>
            <a:r>
              <a:rPr lang="en-US" sz="2000" i="1" dirty="0"/>
              <a:t>2 Create a React class as your Post component. In this case, you’re only </a:t>
            </a:r>
            <a:r>
              <a:rPr lang="en-US" sz="2000" dirty="0"/>
              <a:t>specifying prop-Types and a render method.</a:t>
            </a:r>
          </a:p>
          <a:p>
            <a:r>
              <a:rPr lang="en-US" sz="2000" i="1" dirty="0"/>
              <a:t>3 Create a div element that has a class ‘post’.</a:t>
            </a:r>
          </a:p>
          <a:p>
            <a:r>
              <a:rPr lang="en-US" sz="2000" i="1" dirty="0"/>
              <a:t>4 What this refers to can sometimes be confusing in JavaScript—here it </a:t>
            </a:r>
            <a:r>
              <a:rPr lang="en-US" sz="2000" dirty="0"/>
              <a:t>will refer to the component instance, not your React class blueprint.</a:t>
            </a:r>
          </a:p>
          <a:p>
            <a:r>
              <a:rPr lang="en-US" sz="2000" i="1" dirty="0"/>
              <a:t>5 Using </a:t>
            </a:r>
            <a:r>
              <a:rPr lang="en-US" sz="2000" i="1" dirty="0" err="1"/>
              <a:t>className</a:t>
            </a:r>
            <a:r>
              <a:rPr lang="en-US" sz="2000" i="1" dirty="0"/>
              <a:t> instead of class for the Dom element’s CSS class </a:t>
            </a:r>
            <a:r>
              <a:rPr lang="en-US" sz="2000" dirty="0"/>
              <a:t>name</a:t>
            </a:r>
          </a:p>
          <a:p>
            <a:r>
              <a:rPr lang="en-US" sz="2000" i="1" dirty="0"/>
              <a:t>6 Again, the content prop is the inner content of a span element you’re </a:t>
            </a:r>
            <a:r>
              <a:rPr lang="en-US" sz="2000" dirty="0"/>
              <a:t>creating.</a:t>
            </a:r>
          </a:p>
          <a:p>
            <a:r>
              <a:rPr lang="en-US" sz="2000" i="1" dirty="0"/>
              <a:t>7 Properties can be optional or required, have a type, and can even be </a:t>
            </a:r>
            <a:r>
              <a:rPr lang="en-US" sz="2000" dirty="0"/>
              <a:t>required to have a certain “shape” (an object with certain properties, for example).</a:t>
            </a:r>
          </a:p>
          <a:p>
            <a:r>
              <a:rPr lang="en-US" sz="2000" i="1" dirty="0"/>
              <a:t>8 Pass the Post React Class to </a:t>
            </a:r>
            <a:r>
              <a:rPr lang="en-US" sz="2000" i="1" dirty="0" err="1"/>
              <a:t>React.createElement</a:t>
            </a:r>
            <a:r>
              <a:rPr lang="en-US" sz="2000" i="1" dirty="0"/>
              <a:t> along with </a:t>
            </a:r>
            <a:r>
              <a:rPr lang="en-US" sz="2000" i="1" dirty="0" err="1"/>
              <a:t>ome</a:t>
            </a:r>
            <a:r>
              <a:rPr lang="en-US" sz="2000" i="1" dirty="0"/>
              <a:t> </a:t>
            </a:r>
            <a:r>
              <a:rPr lang="en-US" sz="2000" dirty="0"/>
              <a:t>props to create something. React DOM can render—try changing the data to see how the render for your component output changes.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305800" cy="6245352"/>
          </a:xfrm>
        </p:spPr>
        <p:txBody>
          <a:bodyPr>
            <a:normAutofit/>
          </a:bodyPr>
          <a:lstStyle/>
          <a:p>
            <a:r>
              <a:rPr lang="en-US" sz="2000" dirty="0"/>
              <a:t>If you hadn’t provided any of the required props, you’d see a warning in the developer console.</a:t>
            </a:r>
          </a:p>
          <a:p>
            <a:r>
              <a:rPr lang="en-US" sz="2000" dirty="0"/>
              <a:t>In other words, if you forget to provide a crucial piece of data to your application, it might break but using Prop-Types validation won’t it’ll just let you know that you forgot the prop.</a:t>
            </a:r>
          </a:p>
          <a:p>
            <a:r>
              <a:rPr lang="en-US" sz="2000" dirty="0"/>
              <a:t>Now that you’re creating a component and passing in some data, you can try nesting components.</a:t>
            </a:r>
          </a:p>
          <a:p>
            <a:r>
              <a:rPr lang="en-US" sz="2000" dirty="0">
                <a:hlinkClick r:id="rId2"/>
              </a:rPr>
              <a:t>https://codesandbox.io/s/k2vn448pn3</a:t>
            </a:r>
            <a:endParaRPr lang="en-US" sz="2000" dirty="0"/>
          </a:p>
          <a:p>
            <a:r>
              <a:rPr lang="en-US" sz="2000" dirty="0"/>
              <a:t>Now that you’ve created a nested component, you should be able to see more in your browser.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pPr algn="r"/>
            <a:r>
              <a:rPr lang="en-US" i="1" dirty="0">
                <a:solidFill>
                  <a:srgbClr val="00B050"/>
                </a:solidFill>
              </a:rPr>
              <a:t>Reverse engineering a component tree</a:t>
            </a:r>
          </a:p>
        </p:txBody>
      </p:sp>
      <p:sp>
        <p:nvSpPr>
          <p:cNvPr id="3" name="Content Placeholder 2"/>
          <p:cNvSpPr>
            <a:spLocks noGrp="1"/>
          </p:cNvSpPr>
          <p:nvPr>
            <p:ph sz="quarter" idx="1"/>
          </p:nvPr>
        </p:nvSpPr>
        <p:spPr>
          <a:xfrm>
            <a:off x="457200" y="838200"/>
            <a:ext cx="8229600" cy="5635752"/>
          </a:xfrm>
        </p:spPr>
        <p:txBody>
          <a:bodyPr/>
          <a:lstStyle/>
          <a:p>
            <a:r>
              <a:rPr lang="en-US" dirty="0"/>
              <a:t>Open your developer tools, pick a DOM element that’s not too deeply nested, and reconstruct a React class from it.</a:t>
            </a:r>
          </a:p>
          <a:p>
            <a:endParaRPr lang="en-US" dirty="0"/>
          </a:p>
          <a:p>
            <a:endParaRPr lang="en-US" dirty="0"/>
          </a:p>
        </p:txBody>
      </p:sp>
      <p:pic>
        <p:nvPicPr>
          <p:cNvPr id="4" name="Picture 3" descr="Capture.JPG"/>
          <p:cNvPicPr>
            <a:picLocks noChangeAspect="1"/>
          </p:cNvPicPr>
          <p:nvPr/>
        </p:nvPicPr>
        <p:blipFill>
          <a:blip r:embed="rId2"/>
          <a:stretch>
            <a:fillRect/>
          </a:stretch>
        </p:blipFill>
        <p:spPr>
          <a:xfrm>
            <a:off x="647700" y="2124074"/>
            <a:ext cx="8049112" cy="26765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639762"/>
          </a:xfrm>
        </p:spPr>
        <p:txBody>
          <a:bodyPr>
            <a:normAutofit/>
          </a:bodyPr>
          <a:lstStyle/>
          <a:p>
            <a:pPr algn="r"/>
            <a:r>
              <a:rPr lang="en-US" i="1" dirty="0">
                <a:solidFill>
                  <a:srgbClr val="00B050"/>
                </a:solidFill>
              </a:rPr>
              <a:t>THE LIFE AND TIMES OF A COMPONENT</a:t>
            </a:r>
          </a:p>
        </p:txBody>
      </p:sp>
      <p:sp>
        <p:nvSpPr>
          <p:cNvPr id="3" name="Content Placeholder 2"/>
          <p:cNvSpPr>
            <a:spLocks noGrp="1"/>
          </p:cNvSpPr>
          <p:nvPr>
            <p:ph sz="quarter" idx="1"/>
          </p:nvPr>
        </p:nvSpPr>
        <p:spPr>
          <a:xfrm>
            <a:off x="457200" y="838200"/>
            <a:ext cx="8305800" cy="5635752"/>
          </a:xfrm>
        </p:spPr>
        <p:txBody>
          <a:bodyPr>
            <a:normAutofit/>
          </a:bodyPr>
          <a:lstStyle/>
          <a:p>
            <a:r>
              <a:rPr lang="en-US" sz="2000" dirty="0"/>
              <a:t>In this section, you’re going to add to your Post and Comment components to make them interactive.</a:t>
            </a:r>
          </a:p>
          <a:p>
            <a:r>
              <a:rPr lang="en-US" sz="2000" dirty="0"/>
              <a:t>Earlier, we discovered that components created as React classes get some special ways to store and access data through “backing instances.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6" name="Picture 5" descr="Capture.JPG"/>
          <p:cNvPicPr>
            <a:picLocks noChangeAspect="1"/>
          </p:cNvPicPr>
          <p:nvPr/>
        </p:nvPicPr>
        <p:blipFill>
          <a:blip r:embed="rId2"/>
          <a:stretch>
            <a:fillRect/>
          </a:stretch>
        </p:blipFill>
        <p:spPr>
          <a:xfrm>
            <a:off x="210982" y="2743200"/>
            <a:ext cx="8494868" cy="35242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dirty="0"/>
              <a:t>Components created from React classes have backing instances that let you store data and need to have a render method that returns exactly one React element.</a:t>
            </a:r>
          </a:p>
          <a:p>
            <a:r>
              <a:rPr lang="en-US" sz="2000" dirty="0"/>
              <a:t>React will take React elements and create an in-memory virtual DOM from them, and it will handle managing and updating the DOM.</a:t>
            </a:r>
          </a:p>
          <a:p>
            <a:r>
              <a:rPr lang="en-US" sz="2000" dirty="0"/>
              <a:t>You’ve added a render method and some Prop-Types validation to your React classes.</a:t>
            </a:r>
          </a:p>
          <a:p>
            <a:r>
              <a:rPr lang="en-US" sz="2000" dirty="0"/>
              <a:t>you’re going to need more than that to create dynamic components.</a:t>
            </a:r>
          </a:p>
          <a:p>
            <a:r>
              <a:rPr lang="en-US" sz="2000" dirty="0"/>
              <a:t>React classes can have some special methods that will be called in a certain order as React manages the virtual DOM. render, which you’ve used to return React elements, is just one of those methods.</a:t>
            </a:r>
          </a:p>
          <a:p>
            <a:r>
              <a:rPr lang="en-US" sz="2000" dirty="0"/>
              <a:t>you can add your own methods. React gives you the freedom and flexibility to add whatever functionality you need to  your components.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563562"/>
          </a:xfrm>
        </p:spPr>
        <p:txBody>
          <a:bodyPr/>
          <a:lstStyle/>
          <a:p>
            <a:pPr algn="r"/>
            <a:r>
              <a:rPr lang="en-US" i="1" dirty="0">
                <a:solidFill>
                  <a:srgbClr val="00B050"/>
                </a:solidFill>
              </a:rPr>
              <a:t>A React state of mind</a:t>
            </a:r>
          </a:p>
        </p:txBody>
      </p:sp>
      <p:sp>
        <p:nvSpPr>
          <p:cNvPr id="3" name="Content Placeholder 2"/>
          <p:cNvSpPr>
            <a:spLocks noGrp="1"/>
          </p:cNvSpPr>
          <p:nvPr>
            <p:ph sz="quarter" idx="1"/>
          </p:nvPr>
        </p:nvSpPr>
        <p:spPr>
          <a:xfrm>
            <a:off x="457200" y="762000"/>
            <a:ext cx="8305800" cy="5711952"/>
          </a:xfrm>
        </p:spPr>
        <p:txBody>
          <a:bodyPr>
            <a:normAutofit/>
          </a:bodyPr>
          <a:lstStyle/>
          <a:p>
            <a:r>
              <a:rPr lang="en-US" sz="2000" dirty="0"/>
              <a:t>Along with custom methods and lifecycle methods, React classes also gives you state(data) that can persist with the component.</a:t>
            </a:r>
          </a:p>
          <a:p>
            <a:endParaRPr lang="en-US" sz="2000" dirty="0"/>
          </a:p>
          <a:p>
            <a:r>
              <a:rPr lang="en-US" sz="2000" dirty="0"/>
              <a:t>In React, components created as JavaScript classes that extend React. Component may have both mutable and immutable state.</a:t>
            </a:r>
          </a:p>
          <a:p>
            <a:r>
              <a:rPr lang="en-US" sz="2000" dirty="0"/>
              <a:t>Where as components created from functions (stateless functional components) only have access to immutable state (props).</a:t>
            </a:r>
          </a:p>
          <a:p>
            <a:r>
              <a:rPr lang="en-US" sz="2000" dirty="0"/>
              <a:t>In these sorts of components, state is accessible from the </a:t>
            </a:r>
            <a:r>
              <a:rPr lang="en-US" sz="2000" dirty="0" err="1"/>
              <a:t>this.state</a:t>
            </a:r>
            <a:r>
              <a:rPr lang="en-US" sz="2000" dirty="0"/>
              <a:t> property of the instance of the class.</a:t>
            </a:r>
          </a:p>
          <a:p>
            <a:r>
              <a:rPr lang="en-US" sz="2000" dirty="0"/>
              <a:t>The immutable state made available to you is accessed with </a:t>
            </a:r>
            <a:r>
              <a:rPr lang="en-US" sz="2000" dirty="0" err="1"/>
              <a:t>this.props</a:t>
            </a:r>
            <a:r>
              <a:rPr lang="en-US" sz="2000" dirty="0"/>
              <a:t>, which you’ve been using already to create static components.</a:t>
            </a:r>
          </a:p>
          <a:p>
            <a:r>
              <a:rPr lang="en-US" sz="2000" dirty="0" err="1"/>
              <a:t>this.props</a:t>
            </a:r>
            <a:r>
              <a:rPr lang="en-US" sz="2000" dirty="0"/>
              <a:t> shouldn’t be modified from within the component.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305800" cy="6245352"/>
          </a:xfrm>
        </p:spPr>
        <p:txBody>
          <a:bodyPr>
            <a:normAutofit/>
          </a:bodyPr>
          <a:lstStyle/>
          <a:p>
            <a:r>
              <a:rPr lang="en-US" sz="2000" dirty="0"/>
              <a:t>You may be wondering how you might use state and props in React. The answer is pretty much how you would use data passed to or used in a function. That includes calculations, display, parsing, business logic, and any other data related tasks. </a:t>
            </a:r>
          </a:p>
          <a:p>
            <a:r>
              <a:rPr lang="en-US" sz="2000" dirty="0"/>
              <a:t>In fact, props and state are the primary ways that you can utilize dynamic or static data in your UI (showing user information, passing data to event handlers, and so forth).</a:t>
            </a:r>
          </a:p>
          <a:p>
            <a:r>
              <a:rPr lang="en-US" sz="2000" dirty="0"/>
              <a:t>State and props are vehicles for the data that make up your app and make it useful.</a:t>
            </a:r>
          </a:p>
          <a:p>
            <a:r>
              <a:rPr lang="en-US" sz="2000" dirty="0"/>
              <a:t>If you’re using React for data visualization, you might use props and state as inputs for visualization libraries like D3.js.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pPr algn="r"/>
            <a:r>
              <a:rPr lang="en-US" i="1" dirty="0">
                <a:solidFill>
                  <a:srgbClr val="00B050"/>
                </a:solidFill>
              </a:rPr>
              <a:t>Mutable vs. immutable</a:t>
            </a:r>
          </a:p>
        </p:txBody>
      </p:sp>
      <p:sp>
        <p:nvSpPr>
          <p:cNvPr id="3" name="Content Placeholder 2"/>
          <p:cNvSpPr>
            <a:spLocks noGrp="1"/>
          </p:cNvSpPr>
          <p:nvPr>
            <p:ph sz="quarter" idx="1"/>
          </p:nvPr>
        </p:nvSpPr>
        <p:spPr>
          <a:xfrm>
            <a:off x="457200" y="1066800"/>
            <a:ext cx="8229600" cy="5407152"/>
          </a:xfrm>
        </p:spPr>
        <p:txBody>
          <a:bodyPr>
            <a:normAutofit/>
          </a:bodyPr>
          <a:lstStyle/>
          <a:p>
            <a:r>
              <a:rPr lang="en-US" sz="2000" dirty="0"/>
              <a:t>Mutable means that data can change over time: T | F</a:t>
            </a:r>
          </a:p>
          <a:p>
            <a:r>
              <a:rPr lang="en-US" sz="2000" dirty="0"/>
              <a:t>State is accessed with the </a:t>
            </a:r>
            <a:r>
              <a:rPr lang="en-US" sz="2000" dirty="0" err="1"/>
              <a:t>this.state</a:t>
            </a:r>
            <a:r>
              <a:rPr lang="en-US" sz="2000" dirty="0"/>
              <a:t> property in React: T | F</a:t>
            </a:r>
          </a:p>
          <a:p>
            <a:r>
              <a:rPr lang="en-US" sz="2000" dirty="0"/>
              <a:t>props is a mutable object provided by React: T | F</a:t>
            </a:r>
          </a:p>
          <a:p>
            <a:r>
              <a:rPr lang="en-US" sz="2000" dirty="0"/>
              <a:t>Immutable data doesn’t change over time: T | F</a:t>
            </a:r>
          </a:p>
          <a:p>
            <a:r>
              <a:rPr lang="en-US" sz="2000" dirty="0"/>
              <a:t>Props are accessed via </a:t>
            </a:r>
            <a:r>
              <a:rPr lang="en-US" sz="2000" dirty="0" err="1"/>
              <a:t>this.props</a:t>
            </a:r>
            <a:r>
              <a:rPr lang="en-US" sz="2000" dirty="0"/>
              <a:t>: T | F</a:t>
            </a:r>
          </a:p>
          <a:p>
            <a:endParaRPr lang="en-US" sz="2000" dirty="0"/>
          </a:p>
          <a:p>
            <a:r>
              <a:rPr lang="en-US" sz="2000" dirty="0"/>
              <a:t>----Setting Initial Stage—</a:t>
            </a:r>
          </a:p>
          <a:p>
            <a:r>
              <a:rPr lang="en-US" sz="2000" dirty="0"/>
              <a:t>You can use the constructor of the component to set the initial state for your component, a comment box component that builds on the ideas and concepts from earlier code listings.</a:t>
            </a:r>
          </a:p>
          <a:p>
            <a:r>
              <a:rPr lang="en-US" dirty="0">
                <a:hlinkClick r:id="rId2"/>
              </a:rPr>
              <a:t>https://codesandbox.io/s/p5r3kwqx5q</a:t>
            </a:r>
            <a:r>
              <a:rPr lang="en-US" dirty="0"/>
              <a:t>.</a:t>
            </a:r>
          </a:p>
          <a:p>
            <a:endParaRPr lang="en-US" sz="2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04800"/>
            <a:ext cx="8229600" cy="6169152"/>
          </a:xfrm>
        </p:spPr>
        <p:txBody>
          <a:bodyPr>
            <a:normAutofit/>
          </a:bodyPr>
          <a:lstStyle/>
          <a:p>
            <a:r>
              <a:rPr lang="en-US" sz="2000" i="1" dirty="0"/>
              <a:t>1 Call super in the class constructor and assign the initial state object to </a:t>
            </a:r>
            <a:r>
              <a:rPr lang="en-US" sz="2000" dirty="0"/>
              <a:t>the instance of the class’s state property—note that you won’t normally assign state like this except in the constructor of the component class.</a:t>
            </a:r>
          </a:p>
          <a:p>
            <a:r>
              <a:rPr lang="en-US" sz="2000" i="1" dirty="0"/>
              <a:t>2 Create a component as a React class that will have some input fields </a:t>
            </a:r>
            <a:r>
              <a:rPr lang="en-US" sz="2000" dirty="0"/>
              <a:t>for the user—I’ll cover forms in more detail in future chapters.</a:t>
            </a:r>
          </a:p>
          <a:p>
            <a:r>
              <a:rPr lang="en-US" sz="2000" i="1" dirty="0"/>
              <a:t>3 Add Create Comment to the App component.</a:t>
            </a:r>
          </a:p>
          <a:p>
            <a:r>
              <a:rPr lang="en-US" sz="2000" dirty="0"/>
              <a:t>To update the state that you initialized in the component class’s constructor, you need to use a special method.</a:t>
            </a:r>
          </a:p>
          <a:p>
            <a:r>
              <a:rPr lang="en-US" sz="2000" dirty="0"/>
              <a:t>you can’t just overwrite </a:t>
            </a:r>
            <a:r>
              <a:rPr lang="en-US" sz="2000" dirty="0" err="1"/>
              <a:t>this.state</a:t>
            </a:r>
            <a:r>
              <a:rPr lang="en-US" sz="2000" dirty="0"/>
              <a:t> like you might in a </a:t>
            </a:r>
            <a:r>
              <a:rPr lang="en-US" sz="2000" dirty="0" err="1"/>
              <a:t>nonReact</a:t>
            </a:r>
            <a:r>
              <a:rPr lang="en-US" sz="2000" dirty="0"/>
              <a:t> situation.</a:t>
            </a:r>
          </a:p>
          <a:p>
            <a:r>
              <a:rPr lang="en-US" sz="2000" dirty="0"/>
              <a:t>That’s because React needs to keep track of state and ensure that the virtual DOM and real DOM are kept in sync.</a:t>
            </a:r>
            <a:endParaRPr lang="en-US" sz="2000" i="1" dirty="0"/>
          </a:p>
          <a:p>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52400" y="152400"/>
            <a:ext cx="8534400" cy="6400800"/>
          </a:xfrm>
        </p:spPr>
        <p:txBody>
          <a:bodyPr>
            <a:normAutofit/>
          </a:bodyPr>
          <a:lstStyle/>
          <a:p>
            <a:r>
              <a:rPr lang="en-US" sz="2000" dirty="0"/>
              <a:t>Components in React are meant to work together.</a:t>
            </a:r>
          </a:p>
          <a:p>
            <a:r>
              <a:rPr lang="en-US" sz="2000" dirty="0"/>
              <a:t>This means you can </a:t>
            </a:r>
            <a:r>
              <a:rPr lang="en-US" sz="2000" i="1" dirty="0"/>
              <a:t>compose </a:t>
            </a:r>
            <a:r>
              <a:rPr lang="en-US" sz="2000" dirty="0"/>
              <a:t>together components to form new </a:t>
            </a:r>
            <a:r>
              <a:rPr lang="en-US" sz="2000" i="1" dirty="0"/>
              <a:t>composite components.</a:t>
            </a:r>
          </a:p>
          <a:p>
            <a:r>
              <a:rPr lang="en-US" sz="2000" dirty="0"/>
              <a:t>Component composition is one of the most powerful aspects of React.</a:t>
            </a:r>
          </a:p>
          <a:p>
            <a:r>
              <a:rPr lang="en-US" sz="2000" dirty="0"/>
              <a:t>You can create a component once and make it available to the rest of your application for reuse.</a:t>
            </a:r>
          </a:p>
          <a:p>
            <a:r>
              <a:rPr lang="en-US" sz="2000" dirty="0"/>
              <a:t>This is often especially helpful in larger applications. </a:t>
            </a:r>
          </a:p>
          <a:p>
            <a:r>
              <a:rPr lang="en-US" sz="2000" dirty="0"/>
              <a:t>If you’re on a medium-to-large team, you could publish components to a private registry (npm or otherwise) that other teams could easily pull down and use in new or existing projects.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52400"/>
            <a:ext cx="8229600" cy="6321552"/>
          </a:xfrm>
        </p:spPr>
        <p:txBody>
          <a:bodyPr>
            <a:normAutofit/>
          </a:bodyPr>
          <a:lstStyle/>
          <a:p>
            <a:r>
              <a:rPr lang="en-US" sz="2000" dirty="0"/>
              <a:t>To update state within a React class component, you’ll use </a:t>
            </a:r>
            <a:r>
              <a:rPr lang="en-US" sz="2000" dirty="0" err="1"/>
              <a:t>this.setState</a:t>
            </a:r>
            <a:r>
              <a:rPr lang="en-US" sz="2000" dirty="0"/>
              <a:t>.</a:t>
            </a:r>
          </a:p>
          <a:p>
            <a:endParaRPr lang="en-US" dirty="0"/>
          </a:p>
          <a:p>
            <a:endParaRPr lang="en-US" dirty="0"/>
          </a:p>
          <a:p>
            <a:endParaRPr lang="en-US" dirty="0"/>
          </a:p>
          <a:p>
            <a:endParaRPr lang="en-US" sz="2000" dirty="0"/>
          </a:p>
          <a:p>
            <a:endParaRPr lang="en-US" sz="2000" dirty="0"/>
          </a:p>
          <a:p>
            <a:r>
              <a:rPr lang="en-US" sz="2000" dirty="0" err="1"/>
              <a:t>this.setState</a:t>
            </a:r>
            <a:r>
              <a:rPr lang="en-US" sz="2000" dirty="0"/>
              <a:t> takes an updater function that returns object that will get shallowly merged into state.</a:t>
            </a:r>
          </a:p>
          <a:p>
            <a:r>
              <a:rPr lang="en-US" sz="2000" dirty="0"/>
              <a:t>React will take that value and update the backing instance and DOM with your new value.</a:t>
            </a:r>
          </a:p>
          <a:p>
            <a:r>
              <a:rPr lang="en-US" sz="2000" dirty="0"/>
              <a:t>React can choose to batch updates based on state changes to maximize efficiency.</a:t>
            </a:r>
          </a:p>
          <a:p>
            <a:r>
              <a:rPr lang="en-US" sz="2000" dirty="0"/>
              <a:t>This means that when you call </a:t>
            </a:r>
            <a:r>
              <a:rPr lang="en-US" sz="2000" dirty="0" err="1"/>
              <a:t>setState</a:t>
            </a:r>
            <a:r>
              <a:rPr lang="en-US" sz="2000" dirty="0"/>
              <a:t> to perform a state update, it won’t necessarily happen right away.</a:t>
            </a:r>
          </a:p>
          <a:p>
            <a:r>
              <a:rPr lang="en-US" sz="2000" dirty="0"/>
              <a:t>React will update the DOM based on new state in the most efficient way possible, as soon as possible.</a:t>
            </a:r>
          </a:p>
        </p:txBody>
      </p:sp>
      <p:pic>
        <p:nvPicPr>
          <p:cNvPr id="4" name="Picture 3" descr="Capture.JPG"/>
          <p:cNvPicPr>
            <a:picLocks noChangeAspect="1"/>
          </p:cNvPicPr>
          <p:nvPr/>
        </p:nvPicPr>
        <p:blipFill>
          <a:blip r:embed="rId2"/>
          <a:stretch>
            <a:fillRect/>
          </a:stretch>
        </p:blipFill>
        <p:spPr>
          <a:xfrm>
            <a:off x="838200" y="990600"/>
            <a:ext cx="6663885" cy="182226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609600"/>
          </a:xfrm>
        </p:spPr>
        <p:txBody>
          <a:bodyPr>
            <a:normAutofit/>
          </a:bodyPr>
          <a:lstStyle/>
          <a:p>
            <a:pPr algn="r"/>
            <a:r>
              <a:rPr lang="en-US" i="1" dirty="0">
                <a:solidFill>
                  <a:srgbClr val="00B050"/>
                </a:solidFill>
              </a:rPr>
              <a:t>How do events work with React?</a:t>
            </a:r>
          </a:p>
        </p:txBody>
      </p:sp>
      <p:sp>
        <p:nvSpPr>
          <p:cNvPr id="3" name="Content Placeholder 2"/>
          <p:cNvSpPr>
            <a:spLocks noGrp="1"/>
          </p:cNvSpPr>
          <p:nvPr>
            <p:ph sz="quarter" idx="1"/>
          </p:nvPr>
        </p:nvSpPr>
        <p:spPr>
          <a:xfrm>
            <a:off x="457200" y="990600"/>
            <a:ext cx="8229600" cy="5483352"/>
          </a:xfrm>
        </p:spPr>
        <p:txBody>
          <a:bodyPr>
            <a:normAutofit/>
          </a:bodyPr>
          <a:lstStyle/>
          <a:p>
            <a:r>
              <a:rPr lang="en-US" sz="2000" dirty="0"/>
              <a:t>React implements a synthetic event system as a part of the virtual DOM that will translate events in the browser into events for your React application.</a:t>
            </a:r>
          </a:p>
          <a:p>
            <a:r>
              <a:rPr lang="en-US" sz="2000" dirty="0"/>
              <a:t>You can set up event handlers that can respond to events from the browser, as you normally would in JavaScript.</a:t>
            </a:r>
          </a:p>
          <a:p>
            <a:r>
              <a:rPr lang="en-US" sz="2000" dirty="0"/>
              <a:t>One difference is that React event handlers are set up on React elements or components themselves (as opposed to using </a:t>
            </a:r>
            <a:r>
              <a:rPr lang="en-US" sz="2000" dirty="0" err="1"/>
              <a:t>addEventListener</a:t>
            </a:r>
            <a:r>
              <a:rPr lang="en-US" sz="2000" dirty="0"/>
              <a:t>). </a:t>
            </a:r>
          </a:p>
          <a:p>
            <a:r>
              <a:rPr lang="en-US" sz="2000" dirty="0"/>
              <a:t>You can update the state of your component using the data from these events.</a:t>
            </a:r>
          </a:p>
          <a:p>
            <a:endParaRPr lang="en-US" sz="2000" dirty="0"/>
          </a:p>
          <a:p>
            <a:r>
              <a:rPr lang="en-US" sz="2000" dirty="0"/>
              <a:t>https://codesandbox.io/s/x9mxo31pxp.</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0"/>
            <a:ext cx="8229600" cy="6473952"/>
          </a:xfrm>
        </p:spPr>
        <p:txBody>
          <a:bodyPr>
            <a:normAutofit/>
          </a:bodyPr>
          <a:lstStyle/>
          <a:p>
            <a:endParaRPr lang="en-US" sz="2000" dirty="0"/>
          </a:p>
          <a:p>
            <a:r>
              <a:rPr lang="en-US" sz="2000" dirty="0"/>
              <a:t>Because components created with classes don’t auto bind component methods, you need to bind them to this in the constructor.</a:t>
            </a:r>
          </a:p>
          <a:p>
            <a:r>
              <a:rPr lang="en-US" sz="2000" i="1" dirty="0"/>
              <a:t>2 Assign an event handler to handle changes to the author field—you get </a:t>
            </a:r>
            <a:r>
              <a:rPr lang="en-US" sz="2000" dirty="0"/>
              <a:t>the value of the input element with </a:t>
            </a:r>
            <a:r>
              <a:rPr lang="en-US" sz="2000" dirty="0" err="1"/>
              <a:t>event.target.value</a:t>
            </a:r>
            <a:r>
              <a:rPr lang="en-US" sz="2000" dirty="0"/>
              <a:t> and use </a:t>
            </a:r>
            <a:r>
              <a:rPr lang="en-US" sz="2000" dirty="0" err="1"/>
              <a:t>this.setState</a:t>
            </a:r>
            <a:r>
              <a:rPr lang="en-US" sz="2000" dirty="0"/>
              <a:t> to update the component’s state.</a:t>
            </a:r>
          </a:p>
          <a:p>
            <a:r>
              <a:rPr lang="en-US" sz="2000" i="1" dirty="0"/>
              <a:t>3 Create an event handler with similar functionality for the comment </a:t>
            </a:r>
            <a:r>
              <a:rPr lang="en-US" sz="2000" dirty="0"/>
              <a:t>content.</a:t>
            </a:r>
          </a:p>
          <a:p>
            <a:r>
              <a:rPr lang="en-US" sz="2000" i="1" dirty="0"/>
              <a:t>4 Event handler for form submission event</a:t>
            </a:r>
          </a:p>
          <a:p>
            <a:r>
              <a:rPr lang="en-US" sz="2000" i="1" dirty="0"/>
              <a:t>5 Reset the input field after submission so the user can submit further </a:t>
            </a:r>
            <a:r>
              <a:rPr lang="en-US" sz="2000" dirty="0"/>
              <a:t>comments.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dirty="0"/>
              <a:t>Did you notice how you used .bind in the constructor of the component class?</a:t>
            </a:r>
          </a:p>
          <a:p>
            <a:r>
              <a:rPr lang="en-US" sz="2000" dirty="0"/>
              <a:t>previous versions of React, React would </a:t>
            </a:r>
            <a:r>
              <a:rPr lang="en-US" sz="2000" i="1" dirty="0"/>
              <a:t>auto bind methods to the instance of your </a:t>
            </a:r>
            <a:r>
              <a:rPr lang="en-US" sz="2000" dirty="0"/>
              <a:t>component for you With the switch to JavaScript classes</a:t>
            </a:r>
          </a:p>
          <a:p>
            <a:r>
              <a:rPr lang="en-US" sz="2000" dirty="0"/>
              <a:t>Now that you have a way of listening for events and modifying the component’s state.</a:t>
            </a:r>
          </a:p>
          <a:p>
            <a:r>
              <a:rPr lang="en-US" sz="2000" dirty="0"/>
              <a:t>you can implement a way to create new comments using unidirectional data flow.</a:t>
            </a:r>
          </a:p>
          <a:p>
            <a:r>
              <a:rPr lang="en-US" sz="2000" dirty="0"/>
              <a:t>React, data flows top-down, as an input from parents to children.</a:t>
            </a:r>
          </a:p>
          <a:p>
            <a:r>
              <a:rPr lang="en-US" sz="2000" dirty="0"/>
              <a:t>When you create composite components, you can pass information to child components via props and make use of it in child components.</a:t>
            </a:r>
          </a:p>
          <a:p>
            <a:r>
              <a:rPr lang="en-US" sz="2000" dirty="0"/>
              <a:t>That means you could store the data from the Create Comment component in a parent component and  from there pass the data to child components.</a:t>
            </a:r>
          </a:p>
          <a:p>
            <a:r>
              <a:rPr lang="en-US" sz="2000" dirty="0"/>
              <a:t>But how can you get the data from a new comment in a child component back into the parent and into the child.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a:blip r:embed="rId2"/>
          <a:srcRect/>
          <a:stretch>
            <a:fillRect/>
          </a:stretch>
        </p:blipFill>
        <p:spPr bwMode="auto">
          <a:xfrm>
            <a:off x="1290637" y="1717675"/>
            <a:ext cx="6562725" cy="3419475"/>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04800"/>
            <a:ext cx="8229600" cy="6169152"/>
          </a:xfrm>
        </p:spPr>
        <p:txBody>
          <a:bodyPr/>
          <a:lstStyle/>
          <a:p>
            <a:r>
              <a:rPr lang="en-US" sz="2000" dirty="0"/>
              <a:t>Functions can be passed as arguments to other functions in JavaScript, you can use this to your advantage.</a:t>
            </a:r>
          </a:p>
          <a:p>
            <a:r>
              <a:rPr lang="en-US" sz="2000" dirty="0"/>
              <a:t>You can define a method on a parent component and give it to the child component as a property.</a:t>
            </a:r>
          </a:p>
          <a:p>
            <a:r>
              <a:rPr lang="en-US" sz="2000" dirty="0"/>
              <a:t>That way, the child component can send data back up to its parent without having to know how the parent will handle the data.</a:t>
            </a:r>
          </a:p>
          <a:p>
            <a:r>
              <a:rPr lang="en-US" sz="2000" dirty="0"/>
              <a:t>If you needed to change what happened with the data, you wouldn’t need to do anything to the </a:t>
            </a:r>
            <a:r>
              <a:rPr lang="en-US" sz="2000" dirty="0" err="1"/>
              <a:t>CreateComment</a:t>
            </a:r>
            <a:r>
              <a:rPr lang="en-US" sz="2000" dirty="0"/>
              <a:t> component.</a:t>
            </a:r>
          </a:p>
          <a:p>
            <a:r>
              <a:rPr lang="en-US" sz="2000" dirty="0"/>
              <a:t>To execute a function passed as a prop, the child only needs to call the method and pass any data to it.</a:t>
            </a:r>
          </a:p>
          <a:p>
            <a:r>
              <a:rPr lang="en-US" b="1" dirty="0"/>
              <a:t>https://codesandbox.io/s/p3mk26v3lx</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153400" cy="6245352"/>
          </a:xfrm>
        </p:spPr>
        <p:txBody>
          <a:bodyPr>
            <a:normAutofit/>
          </a:bodyPr>
          <a:lstStyle/>
          <a:p>
            <a:r>
              <a:rPr lang="en-US" sz="2000" i="1" dirty="0"/>
              <a:t>1 Call the </a:t>
            </a:r>
            <a:r>
              <a:rPr lang="en-US" sz="2000" i="1" dirty="0" err="1"/>
              <a:t>onCommentSubmit</a:t>
            </a:r>
            <a:r>
              <a:rPr lang="en-US" sz="2000" i="1" dirty="0"/>
              <a:t> function that’s been passed as a prop by </a:t>
            </a:r>
            <a:r>
              <a:rPr lang="en-US" sz="2000" dirty="0"/>
              <a:t>the parent—you’re passing in data from the form and resetting the form so the user knows their action was successful.</a:t>
            </a:r>
          </a:p>
          <a:p>
            <a:r>
              <a:rPr lang="en-US" sz="2000" i="1" dirty="0"/>
              <a:t>2 Don’t forget to bind the method you’ve set up to the </a:t>
            </a:r>
            <a:r>
              <a:rPr lang="en-US" sz="2000" i="1" dirty="0" err="1"/>
              <a:t>onSubmit</a:t>
            </a:r>
            <a:r>
              <a:rPr lang="en-US" sz="2000" i="1" dirty="0"/>
              <a:t> event— </a:t>
            </a:r>
            <a:r>
              <a:rPr lang="en-US" sz="2000" dirty="0"/>
              <a:t>without it, there won’t be any connection between the right event and your method.</a:t>
            </a:r>
          </a:p>
          <a:p>
            <a:endParaRPr lang="en-US" sz="2000" dirty="0"/>
          </a:p>
          <a:p>
            <a:r>
              <a:rPr lang="en-US" sz="2000" dirty="0"/>
              <a:t>Now that your component can pass new comment data to a parent, you’ll need to include some mock data so you can get started commenting.</a:t>
            </a:r>
          </a:p>
          <a:p>
            <a:r>
              <a:rPr lang="en-US" sz="2000" dirty="0"/>
              <a:t>using some fake data you create will be fine for now. The following listing shows how you might go about mocking out some basic post data with associated comments.</a:t>
            </a:r>
          </a:p>
          <a:p>
            <a:endParaRPr lang="en-US" sz="2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04800"/>
            <a:ext cx="8229600" cy="6169152"/>
          </a:xfrm>
        </p:spPr>
        <p:txBody>
          <a:bodyPr>
            <a:normAutofit/>
          </a:bodyPr>
          <a:lstStyle/>
          <a:p>
            <a:r>
              <a:rPr lang="en-US" sz="2000" dirty="0"/>
              <a:t>Next, you need a way to show all the comments. In React, that’s easy to do.</a:t>
            </a:r>
          </a:p>
          <a:p>
            <a:r>
              <a:rPr lang="en-US" sz="2000" dirty="0"/>
              <a:t>You already have a component that will display a comment.</a:t>
            </a:r>
          </a:p>
          <a:p>
            <a:r>
              <a:rPr lang="en-US" sz="2000" dirty="0"/>
              <a:t>Because all you need to work with React components is regular JavaScript, you can use the .map() function to return a new array of React elements.</a:t>
            </a:r>
          </a:p>
          <a:p>
            <a:r>
              <a:rPr lang="en-US" sz="2000" dirty="0"/>
              <a:t>You can’t use .</a:t>
            </a:r>
            <a:r>
              <a:rPr lang="en-US" sz="2000" dirty="0" err="1"/>
              <a:t>forEach</a:t>
            </a:r>
            <a:r>
              <a:rPr lang="en-US" sz="2000" dirty="0"/>
              <a:t>() inline because it doesn’t return an array and would leave </a:t>
            </a:r>
            <a:r>
              <a:rPr lang="en-US" sz="2000" dirty="0" err="1"/>
              <a:t>React.createElement</a:t>
            </a:r>
            <a:r>
              <a:rPr lang="en-US" sz="2000" dirty="0"/>
              <a:t>() with nothing to use.</a:t>
            </a:r>
          </a:p>
          <a:p>
            <a:r>
              <a:rPr lang="en-US" sz="2000" dirty="0"/>
              <a:t>you need to define a method you can pass to the </a:t>
            </a:r>
            <a:r>
              <a:rPr lang="en-US" sz="2000" dirty="0" err="1"/>
              <a:t>CreateComment</a:t>
            </a:r>
            <a:r>
              <a:rPr lang="en-US" sz="2000" dirty="0"/>
              <a:t> component.</a:t>
            </a:r>
          </a:p>
          <a:p>
            <a:r>
              <a:rPr lang="en-US" sz="2000" dirty="0"/>
              <a:t>It needs to modify the list of comments in its state by receiving data from the child component.</a:t>
            </a:r>
          </a:p>
          <a:p>
            <a:r>
              <a:rPr lang="en-US" sz="2000" dirty="0"/>
              <a:t>Both the submission method and the state need to go in a new parent component: </a:t>
            </a:r>
            <a:r>
              <a:rPr lang="en-US" sz="2000" dirty="0" err="1"/>
              <a:t>CommentBox</a:t>
            </a:r>
            <a:r>
              <a:rPr lang="en-US" sz="2000" dirty="0"/>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dirty="0">
                <a:hlinkClick r:id="rId2"/>
              </a:rPr>
              <a:t>https://codesandbox.io/s/z6o64oljn4</a:t>
            </a:r>
            <a:endParaRPr lang="en-US" dirty="0"/>
          </a:p>
          <a:p>
            <a:r>
              <a:rPr lang="en-US" sz="2000" i="1" dirty="0"/>
              <a:t>1 Pass in the comments data at the topmost level to </a:t>
            </a:r>
            <a:r>
              <a:rPr lang="en-US" sz="2000" i="1" dirty="0" err="1"/>
              <a:t>CommentBox</a:t>
            </a:r>
            <a:r>
              <a:rPr lang="en-US" sz="2000" i="1" dirty="0"/>
              <a:t>. </a:t>
            </a:r>
          </a:p>
          <a:p>
            <a:r>
              <a:rPr lang="en-US" sz="2000" i="1" dirty="0"/>
              <a:t>2 Never directly modify state—instead, make a copy.</a:t>
            </a:r>
          </a:p>
          <a:p>
            <a:r>
              <a:rPr lang="en-US" sz="2000" i="1" dirty="0"/>
              <a:t>3 As before, pass in the data variable at the topmost level to access the </a:t>
            </a:r>
            <a:r>
              <a:rPr lang="en-US" sz="2000" dirty="0"/>
              <a:t>post data.</a:t>
            </a:r>
          </a:p>
          <a:p>
            <a:r>
              <a:rPr lang="en-US" sz="2000" i="1" dirty="0"/>
              <a:t>4 Map over the comments in </a:t>
            </a:r>
            <a:r>
              <a:rPr lang="en-US" sz="2000" i="1" dirty="0" err="1"/>
              <a:t>this.state.comments</a:t>
            </a:r>
            <a:r>
              <a:rPr lang="en-US" sz="2000" i="1" dirty="0"/>
              <a:t> and return a React </a:t>
            </a:r>
            <a:r>
              <a:rPr lang="en-US" sz="2000" dirty="0"/>
              <a:t>element for each one.</a:t>
            </a:r>
          </a:p>
          <a:p>
            <a:r>
              <a:rPr lang="en-US" sz="2000" i="1" dirty="0"/>
              <a:t>5 Give the parent’s </a:t>
            </a:r>
            <a:r>
              <a:rPr lang="en-US" sz="2000" i="1" dirty="0" err="1"/>
              <a:t>handleCommentSubmit</a:t>
            </a:r>
            <a:r>
              <a:rPr lang="en-US" sz="2000" i="1" dirty="0"/>
              <a:t> </a:t>
            </a:r>
            <a:r>
              <a:rPr lang="en-US" sz="2000" dirty="0"/>
              <a:t>method to the </a:t>
            </a:r>
            <a:r>
              <a:rPr lang="en-US" sz="2000" dirty="0" err="1"/>
              <a:t>CreateComment</a:t>
            </a:r>
            <a:r>
              <a:rPr lang="en-US" sz="2000" dirty="0"/>
              <a:t> component to use.</a:t>
            </a:r>
          </a:p>
          <a:p>
            <a:r>
              <a:rPr lang="en-US" sz="2000" i="1" dirty="0"/>
              <a:t>6 Pass in the mock data to the </a:t>
            </a:r>
            <a:r>
              <a:rPr lang="en-US" sz="2000" i="1" dirty="0" err="1"/>
              <a:t>CommentBox</a:t>
            </a:r>
            <a:r>
              <a:rPr lang="en-US" sz="2000" i="1" dirty="0"/>
              <a:t> component as a prop.</a:t>
            </a:r>
            <a:endParaRPr lang="en-US" sz="20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639762"/>
          </a:xfrm>
        </p:spPr>
        <p:txBody>
          <a:bodyPr/>
          <a:lstStyle/>
          <a:p>
            <a:pPr algn="r"/>
            <a:r>
              <a:rPr lang="en-US" i="1" dirty="0">
                <a:solidFill>
                  <a:srgbClr val="00B050"/>
                </a:solidFill>
              </a:rPr>
              <a:t>MEET JSX</a:t>
            </a:r>
          </a:p>
        </p:txBody>
      </p:sp>
      <p:sp>
        <p:nvSpPr>
          <p:cNvPr id="3" name="Content Placeholder 2"/>
          <p:cNvSpPr>
            <a:spLocks noGrp="1"/>
          </p:cNvSpPr>
          <p:nvPr>
            <p:ph sz="quarter" idx="1"/>
          </p:nvPr>
        </p:nvSpPr>
        <p:spPr>
          <a:xfrm>
            <a:off x="457200" y="914400"/>
            <a:ext cx="8229600" cy="5559552"/>
          </a:xfrm>
        </p:spPr>
        <p:txBody>
          <a:bodyPr/>
          <a:lstStyle/>
          <a:p>
            <a:r>
              <a:rPr lang="en-US" dirty="0"/>
              <a:t>You’ve created your first dynamic React component. If you found it easy, great! </a:t>
            </a:r>
          </a:p>
          <a:p>
            <a:r>
              <a:rPr lang="en-US" dirty="0"/>
              <a:t>If you found parts of the code hard to read through with all the nested </a:t>
            </a:r>
            <a:r>
              <a:rPr lang="en-US" dirty="0" err="1"/>
              <a:t>React.createElements</a:t>
            </a:r>
            <a:r>
              <a:rPr lang="en-US" dirty="0"/>
              <a:t>, that’s fine, too.</a:t>
            </a:r>
          </a:p>
          <a:p>
            <a:r>
              <a:rPr lang="en-US" dirty="0"/>
              <a:t>We’re about to discuss some easier ways to create components, but needed to focus on the fundamentals first.</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77200" cy="639762"/>
          </a:xfrm>
        </p:spPr>
        <p:txBody>
          <a:bodyPr/>
          <a:lstStyle/>
          <a:p>
            <a:pPr algn="r"/>
            <a:r>
              <a:rPr lang="en-US" i="1" dirty="0">
                <a:solidFill>
                  <a:srgbClr val="00B050"/>
                </a:solidFill>
              </a:rPr>
              <a:t>React libraries</a:t>
            </a:r>
            <a:endParaRPr lang="en-US" dirty="0">
              <a:solidFill>
                <a:srgbClr val="00B050"/>
              </a:solidFill>
            </a:endParaRPr>
          </a:p>
        </p:txBody>
      </p:sp>
      <p:sp>
        <p:nvSpPr>
          <p:cNvPr id="3" name="Content Placeholder 2"/>
          <p:cNvSpPr>
            <a:spLocks noGrp="1"/>
          </p:cNvSpPr>
          <p:nvPr>
            <p:ph sz="quarter" idx="1"/>
          </p:nvPr>
        </p:nvSpPr>
        <p:spPr>
          <a:xfrm>
            <a:off x="457200" y="914400"/>
            <a:ext cx="8229600" cy="5559552"/>
          </a:xfrm>
        </p:spPr>
        <p:txBody>
          <a:bodyPr>
            <a:normAutofit/>
          </a:bodyPr>
          <a:lstStyle/>
          <a:p>
            <a:r>
              <a:rPr lang="en-US" sz="2000" dirty="0"/>
              <a:t>React uses a set of core libraries. The core React library works with the </a:t>
            </a:r>
            <a:r>
              <a:rPr lang="en-US" sz="2000" b="1" dirty="0"/>
              <a:t>react-</a:t>
            </a:r>
            <a:r>
              <a:rPr lang="en-US" sz="2000" b="1" dirty="0" err="1"/>
              <a:t>dom</a:t>
            </a:r>
            <a:r>
              <a:rPr lang="en-US" sz="2000" dirty="0"/>
              <a:t> and </a:t>
            </a:r>
            <a:r>
              <a:rPr lang="en-US" sz="2000" b="1" dirty="0"/>
              <a:t>react-native</a:t>
            </a:r>
            <a:r>
              <a:rPr lang="en-US" sz="2000" dirty="0"/>
              <a:t> libraries and is focused on component specification and definition.</a:t>
            </a:r>
          </a:p>
          <a:p>
            <a:r>
              <a:rPr lang="en-US" sz="2000" dirty="0"/>
              <a:t>It allows you to build a tree of components that a renderer for the browser or another platform can use.</a:t>
            </a:r>
          </a:p>
          <a:p>
            <a:r>
              <a:rPr lang="en-US" sz="2000" b="1" dirty="0"/>
              <a:t>React-</a:t>
            </a:r>
            <a:r>
              <a:rPr lang="en-US" sz="2000" b="1" dirty="0" err="1"/>
              <a:t>dom</a:t>
            </a:r>
            <a:r>
              <a:rPr lang="en-US" sz="2000" dirty="0"/>
              <a:t> is one such renderer and is aimed at browser environments and server-side rendering.</a:t>
            </a:r>
          </a:p>
          <a:p>
            <a:r>
              <a:rPr lang="en-US" sz="2000" dirty="0"/>
              <a:t>The </a:t>
            </a:r>
            <a:r>
              <a:rPr lang="en-US" sz="2000" b="1" dirty="0"/>
              <a:t>React-native</a:t>
            </a:r>
            <a:r>
              <a:rPr lang="en-US" sz="2000" dirty="0"/>
              <a:t> libraries focus on native platforms and let you create React applications for </a:t>
            </a:r>
            <a:r>
              <a:rPr lang="en-US" sz="2000" dirty="0" err="1"/>
              <a:t>iOS</a:t>
            </a:r>
            <a:r>
              <a:rPr lang="en-US" sz="2000" dirty="0"/>
              <a:t>, Android, and other platforms.</a:t>
            </a:r>
          </a:p>
          <a:p>
            <a:r>
              <a:rPr lang="en-US" b="1" i="1" dirty="0">
                <a:solidFill>
                  <a:srgbClr val="00B050"/>
                </a:solidFill>
              </a:rPr>
              <a:t>Running a React application</a:t>
            </a:r>
            <a:endParaRPr lang="en-US" b="1" dirty="0"/>
          </a:p>
          <a:p>
            <a:r>
              <a:rPr lang="en-US" sz="2000" dirty="0"/>
              <a:t>Your React application runs on the platform you’re building for focuses on the web platform and builds a browser and server-based application. For way shopping</a:t>
            </a:r>
          </a:p>
          <a:p>
            <a:r>
              <a:rPr lang="en-US" sz="2000" dirty="0"/>
              <a:t>React is a </a:t>
            </a:r>
            <a:r>
              <a:rPr lang="en-US" sz="2000" i="1" dirty="0"/>
              <a:t>declarative, component based </a:t>
            </a:r>
            <a:r>
              <a:rPr lang="en-US" sz="2000" dirty="0"/>
              <a:t>library for building user interfaces that works on a variety of platforms: web, native, mobile, server, and desktop.</a:t>
            </a:r>
          </a:p>
          <a:p>
            <a:endParaRPr lang="en-US" sz="20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715962"/>
          </a:xfrm>
        </p:spPr>
        <p:txBody>
          <a:bodyPr/>
          <a:lstStyle/>
          <a:p>
            <a:pPr algn="r"/>
            <a:r>
              <a:rPr lang="en-US" i="1" dirty="0">
                <a:solidFill>
                  <a:srgbClr val="00B050"/>
                </a:solidFill>
              </a:rPr>
              <a:t>Creating components using JSX</a:t>
            </a:r>
          </a:p>
        </p:txBody>
      </p:sp>
      <p:sp>
        <p:nvSpPr>
          <p:cNvPr id="3" name="Content Placeholder 2"/>
          <p:cNvSpPr>
            <a:spLocks noGrp="1"/>
          </p:cNvSpPr>
          <p:nvPr>
            <p:ph sz="quarter" idx="1"/>
          </p:nvPr>
        </p:nvSpPr>
        <p:spPr>
          <a:xfrm>
            <a:off x="457200" y="990600"/>
            <a:ext cx="8229600" cy="5483352"/>
          </a:xfrm>
        </p:spPr>
        <p:txBody>
          <a:bodyPr>
            <a:normAutofit/>
          </a:bodyPr>
          <a:lstStyle/>
          <a:p>
            <a:r>
              <a:rPr lang="en-US" sz="2000" dirty="0"/>
              <a:t>What is JSX? JSX is an extension of JavaScript that’s similar to XML and is only intended for use by code transformation tools.</a:t>
            </a:r>
          </a:p>
          <a:p>
            <a:r>
              <a:rPr lang="en-US" sz="2000" dirty="0"/>
              <a:t>JSX helps by allowing you to write XML-style, In other words, it lets you write code that </a:t>
            </a:r>
            <a:r>
              <a:rPr lang="en-US" sz="2000" i="1" dirty="0"/>
              <a:t>looks like HTML but </a:t>
            </a:r>
            <a:r>
              <a:rPr lang="en-US" sz="2000" dirty="0"/>
              <a:t>isn’t. </a:t>
            </a:r>
          </a:p>
          <a:p>
            <a:r>
              <a:rPr lang="en-US" sz="2000" dirty="0"/>
              <a:t>now, look at what your comment box component might look like with JSX. I’ve omitted some code to make it easier to focus on the JSX syntax.</a:t>
            </a:r>
          </a:p>
          <a:p>
            <a:r>
              <a:rPr lang="en-US" sz="2000" dirty="0"/>
              <a:t>Note that Babel is included as part of the environment on </a:t>
            </a:r>
            <a:r>
              <a:rPr lang="en-US" sz="2000" dirty="0" err="1"/>
              <a:t>CodeSandbox</a:t>
            </a:r>
            <a:r>
              <a:rPr lang="en-US" sz="2000" dirty="0"/>
              <a:t>.</a:t>
            </a:r>
          </a:p>
          <a:p>
            <a:r>
              <a:rPr lang="en-US" sz="2000" dirty="0"/>
              <a:t>Normally, you’ll use a build tool like </a:t>
            </a:r>
            <a:r>
              <a:rPr lang="en-US" sz="2000" dirty="0" err="1"/>
              <a:t>Webpack</a:t>
            </a:r>
            <a:r>
              <a:rPr lang="en-US" sz="2000" dirty="0"/>
              <a:t> to </a:t>
            </a:r>
            <a:r>
              <a:rPr lang="en-US" sz="2000" dirty="0" err="1"/>
              <a:t>transpile</a:t>
            </a:r>
            <a:r>
              <a:rPr lang="en-US" sz="2000" dirty="0"/>
              <a:t> your JavaScript, but you can also import Babel and have it work without a build step.</a:t>
            </a:r>
          </a:p>
          <a:p>
            <a:r>
              <a:rPr lang="en-US" sz="2000" dirty="0"/>
              <a:t>You can learn more at https://babeljs.io.</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dirty="0">
                <a:hlinkClick r:id="rId2"/>
              </a:rPr>
              <a:t>https://codesandbox.io/s/vnwz6y28x5</a:t>
            </a:r>
            <a:endParaRPr lang="en-US" dirty="0"/>
          </a:p>
          <a:p>
            <a:r>
              <a:rPr lang="en-US" sz="2000" i="1" dirty="0"/>
              <a:t>1 Instead of creating props on an object, in JSX you create them like you </a:t>
            </a:r>
            <a:r>
              <a:rPr lang="en-US" sz="2000" dirty="0"/>
              <a:t>would in HTML—to pass in expressions, you use the {} syntax.</a:t>
            </a:r>
          </a:p>
          <a:p>
            <a:r>
              <a:rPr lang="en-US" sz="2000" i="1" dirty="0"/>
              <a:t>2 This is the Post React class you created before—note now it’s much </a:t>
            </a:r>
            <a:r>
              <a:rPr lang="en-US" sz="2000" dirty="0"/>
              <a:t>clearer that it’s a custom component you created and looks like it would belong right at home in HTML.</a:t>
            </a:r>
          </a:p>
          <a:p>
            <a:r>
              <a:rPr lang="en-US" sz="2000" i="1" dirty="0"/>
              <a:t>3 Use regular JavaScript inside of {} to iterate over comments and </a:t>
            </a:r>
            <a:r>
              <a:rPr lang="en-US" sz="2000" dirty="0"/>
              <a:t>create a comment component for each.</a:t>
            </a:r>
          </a:p>
          <a:p>
            <a:r>
              <a:rPr lang="en-US" sz="2000" i="1" dirty="0"/>
              <a:t>4 Pass in the </a:t>
            </a:r>
            <a:r>
              <a:rPr lang="en-US" sz="2000" i="1" dirty="0" err="1"/>
              <a:t>handleCommentSubmit</a:t>
            </a:r>
            <a:r>
              <a:rPr lang="en-US" sz="2000" i="1" dirty="0"/>
              <a:t> </a:t>
            </a:r>
            <a:r>
              <a:rPr lang="en-US" sz="2000" dirty="0"/>
              <a:t>handler as a property.</a:t>
            </a:r>
          </a:p>
          <a:p>
            <a:r>
              <a:rPr lang="en-US" sz="2000" i="1" dirty="0"/>
              <a:t>5 At the top level, </a:t>
            </a:r>
            <a:r>
              <a:rPr lang="en-US" sz="2000" i="1" dirty="0" err="1"/>
              <a:t>CommentBox</a:t>
            </a:r>
            <a:r>
              <a:rPr lang="en-US" sz="2000" i="1" dirty="0"/>
              <a:t> is also a custom component you give </a:t>
            </a:r>
            <a:r>
              <a:rPr lang="en-US" sz="2000" dirty="0"/>
              <a:t>props to and pass to React DOM to render.</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639762"/>
          </a:xfrm>
        </p:spPr>
        <p:txBody>
          <a:bodyPr>
            <a:normAutofit fontScale="90000"/>
          </a:bodyPr>
          <a:lstStyle/>
          <a:p>
            <a:pPr algn="r"/>
            <a:r>
              <a:rPr lang="en-US" i="1" dirty="0">
                <a:solidFill>
                  <a:srgbClr val="00B050"/>
                </a:solidFill>
              </a:rPr>
              <a:t>Benefits of JSX and differences from HTML</a:t>
            </a:r>
          </a:p>
        </p:txBody>
      </p:sp>
      <p:sp>
        <p:nvSpPr>
          <p:cNvPr id="3" name="Content Placeholder 2"/>
          <p:cNvSpPr>
            <a:spLocks noGrp="1"/>
          </p:cNvSpPr>
          <p:nvPr>
            <p:ph sz="quarter" idx="1"/>
          </p:nvPr>
        </p:nvSpPr>
        <p:spPr>
          <a:xfrm>
            <a:off x="457200" y="990600"/>
            <a:ext cx="8229600" cy="5483352"/>
          </a:xfrm>
        </p:spPr>
        <p:txBody>
          <a:bodyPr>
            <a:normAutofit/>
          </a:bodyPr>
          <a:lstStyle/>
          <a:p>
            <a:r>
              <a:rPr lang="en-US" b="1" i="1" dirty="0"/>
              <a:t>Similarity to HTML and simpler syntax—</a:t>
            </a:r>
            <a:r>
              <a:rPr lang="en-US" i="1" dirty="0"/>
              <a:t> If </a:t>
            </a:r>
            <a:r>
              <a:rPr lang="en-US" sz="2000" i="1" dirty="0"/>
              <a:t>writing </a:t>
            </a:r>
            <a:r>
              <a:rPr lang="en-US" sz="2000" dirty="0" err="1"/>
              <a:t>React.createElement</a:t>
            </a:r>
            <a:r>
              <a:rPr lang="en-US" sz="2000" dirty="0"/>
              <a:t> repeatedly felt tedious or if you found the nesting hard to follow, you’re not alone. JSX’s similarity to HTML makes declaring your component’s structure in a familiar way much easier and dramatically improves readability.</a:t>
            </a:r>
          </a:p>
          <a:p>
            <a:r>
              <a:rPr lang="en-US" sz="2000" i="1" dirty="0"/>
              <a:t>Declarative and encapsulated— By including the code that will make up your </a:t>
            </a:r>
            <a:r>
              <a:rPr lang="en-US" sz="2000" dirty="0"/>
              <a:t>view alongside any related methods, you create a group of functionality.</a:t>
            </a:r>
          </a:p>
          <a:p>
            <a:r>
              <a:rPr lang="en-US" sz="2000" dirty="0"/>
              <a:t>Essentially everything you need to know about the component is in one place </a:t>
            </a:r>
          </a:p>
          <a:p>
            <a:r>
              <a:rPr lang="en-US" sz="2000" dirty="0"/>
              <a:t>It’s important to note that JSX is not HTML (or XML)—it will only </a:t>
            </a:r>
            <a:r>
              <a:rPr lang="en-US" sz="2000" dirty="0" err="1"/>
              <a:t>transpile</a:t>
            </a:r>
            <a:r>
              <a:rPr lang="en-US" sz="2000" dirty="0"/>
              <a:t> into regular React code just like you’ve used so far, and it doesn’t share the exact same syntax and conventions.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04800"/>
            <a:ext cx="8229600" cy="6169152"/>
          </a:xfrm>
        </p:spPr>
        <p:txBody>
          <a:bodyPr/>
          <a:lstStyle/>
          <a:p>
            <a:r>
              <a:rPr lang="en-US" b="1" i="1" dirty="0"/>
              <a:t>HTML tags versus React components—</a:t>
            </a:r>
            <a:r>
              <a:rPr lang="en-US" i="1" dirty="0"/>
              <a:t> Custom </a:t>
            </a:r>
            <a:r>
              <a:rPr lang="en-US" sz="2000" i="1" dirty="0"/>
              <a:t>React components you </a:t>
            </a:r>
            <a:r>
              <a:rPr lang="en-US" sz="2000" dirty="0"/>
              <a:t>created using </a:t>
            </a:r>
            <a:r>
              <a:rPr lang="en-US" sz="2000" dirty="0" err="1"/>
              <a:t>React.createClass</a:t>
            </a:r>
            <a:r>
              <a:rPr lang="en-US" sz="2000" dirty="0"/>
              <a:t> are by convention capitalized so you can determine the difference between custom and native HTML components.</a:t>
            </a:r>
          </a:p>
          <a:p>
            <a:r>
              <a:rPr lang="en-US" sz="2000" i="1" dirty="0"/>
              <a:t>Attribute expressions— When you want to use a JavaScript expression as an </a:t>
            </a:r>
            <a:r>
              <a:rPr lang="en-US" sz="2000" dirty="0"/>
              <a:t>attribute value, wrap the expression in a pair of curly braces (&lt;Comment a= {</a:t>
            </a:r>
            <a:r>
              <a:rPr lang="en-US" sz="2000" dirty="0" err="1"/>
              <a:t>this.props.b</a:t>
            </a:r>
            <a:r>
              <a:rPr lang="en-US" sz="2000" dirty="0"/>
              <a:t>}/&gt;) instead of quotes (&lt;</a:t>
            </a:r>
            <a:r>
              <a:rPr lang="en-US" sz="2000" dirty="0" err="1"/>
              <a:t>Usera</a:t>
            </a:r>
            <a:r>
              <a:rPr lang="en-US" sz="2000" dirty="0"/>
              <a:t>="</a:t>
            </a:r>
            <a:r>
              <a:rPr lang="en-US" sz="2000" dirty="0" err="1"/>
              <a:t>this.props.b</a:t>
            </a:r>
            <a:r>
              <a:rPr lang="en-US" sz="2000" dirty="0"/>
              <a:t>"/&gt;).</a:t>
            </a:r>
          </a:p>
          <a:p>
            <a:r>
              <a:rPr lang="en-US" sz="2000" i="1" dirty="0"/>
              <a:t>Boolean attributes— Omitting the value of an attribute (&lt;Plan active/&gt;,</a:t>
            </a:r>
            <a:r>
              <a:rPr lang="en-US" sz="2000" dirty="0"/>
              <a:t>&lt;Input checked/&gt;) causes JSX to treat it as true. To pass a false value, you have to use an attribute expression (attribute={false}).</a:t>
            </a:r>
          </a:p>
          <a:p>
            <a:r>
              <a:rPr lang="en-US" sz="2000" i="1" dirty="0"/>
              <a:t>Nested expressions— To insert the value of an expression inside an element, you </a:t>
            </a:r>
            <a:r>
              <a:rPr lang="en-US" sz="2000" dirty="0"/>
              <a:t>also use a pair of curly braces (&lt;p&gt;{</a:t>
            </a:r>
            <a:r>
              <a:rPr lang="en-US" sz="2000" dirty="0" err="1"/>
              <a:t>this.props.content</a:t>
            </a:r>
            <a:r>
              <a:rPr lang="en-US" sz="2000" dirty="0"/>
              <a:t>}&lt;/p&gt;).</a:t>
            </a:r>
          </a:p>
          <a:p>
            <a:endParaRPr lang="en-US" sz="2000" dirty="0"/>
          </a:p>
          <a:p>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563562"/>
          </a:xfrm>
        </p:spPr>
        <p:txBody>
          <a:bodyPr/>
          <a:lstStyle/>
          <a:p>
            <a:pPr algn="r"/>
            <a:r>
              <a:rPr lang="en-US" i="1" dirty="0">
                <a:solidFill>
                  <a:srgbClr val="00B050"/>
                </a:solidFill>
              </a:rPr>
              <a:t>What is state?</a:t>
            </a:r>
          </a:p>
        </p:txBody>
      </p:sp>
      <p:sp>
        <p:nvSpPr>
          <p:cNvPr id="3" name="Content Placeholder 2"/>
          <p:cNvSpPr>
            <a:spLocks noGrp="1"/>
          </p:cNvSpPr>
          <p:nvPr>
            <p:ph sz="quarter" idx="1"/>
          </p:nvPr>
        </p:nvSpPr>
        <p:spPr>
          <a:xfrm>
            <a:off x="457200" y="762000"/>
            <a:ext cx="8229600" cy="5711952"/>
          </a:xfrm>
        </p:spPr>
        <p:txBody>
          <a:bodyPr/>
          <a:lstStyle/>
          <a:p>
            <a:r>
              <a:rPr lang="en-US" sz="2000" dirty="0"/>
              <a:t>Let’s take a brief and simplified look at state so you can have a better understanding of it when we look at state in React.</a:t>
            </a:r>
          </a:p>
          <a:p>
            <a:r>
              <a:rPr lang="en-US" sz="2000" dirty="0"/>
              <a:t>For example, this might include any variables you previously created or other available values.</a:t>
            </a:r>
          </a:p>
          <a:p>
            <a:r>
              <a:rPr lang="en-US" sz="2000" dirty="0"/>
              <a:t>When you change a variable you change the state of a program, and it’s no longer the same as it was before.</a:t>
            </a:r>
          </a:p>
          <a:p>
            <a:r>
              <a:rPr lang="en-US" sz="2000" dirty="0"/>
              <a:t>You can retrieve state by getting values, but when you change something over time, the state of a program has changed.</a:t>
            </a:r>
          </a:p>
          <a:p>
            <a:r>
              <a:rPr lang="en-US" sz="2000" dirty="0"/>
              <a:t>Let’s look at some code</a:t>
            </a:r>
          </a:p>
          <a:p>
            <a:endParaRPr lang="en-US" dirty="0"/>
          </a:p>
        </p:txBody>
      </p:sp>
      <p:pic>
        <p:nvPicPr>
          <p:cNvPr id="4" name="Picture 3" descr="Capture.JPG"/>
          <p:cNvPicPr>
            <a:picLocks noChangeAspect="1"/>
          </p:cNvPicPr>
          <p:nvPr/>
        </p:nvPicPr>
        <p:blipFill>
          <a:blip r:embed="rId2"/>
          <a:stretch>
            <a:fillRect/>
          </a:stretch>
        </p:blipFill>
        <p:spPr>
          <a:xfrm>
            <a:off x="443813" y="4800600"/>
            <a:ext cx="7477384" cy="17907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i="1" dirty="0"/>
              <a:t>1 Store a string in a variable called letters.</a:t>
            </a:r>
          </a:p>
          <a:p>
            <a:r>
              <a:rPr lang="en-US" sz="2000" i="1" dirty="0"/>
              <a:t>2 Split the letters into an array of strings.</a:t>
            </a:r>
          </a:p>
          <a:p>
            <a:r>
              <a:rPr lang="en-US" sz="2000" i="1" dirty="0"/>
              <a:t>3 Print out a message.</a:t>
            </a:r>
          </a:p>
          <a:p>
            <a:r>
              <a:rPr lang="en-US" sz="2000" i="1" dirty="0"/>
              <a:t>4 Print out each letter.</a:t>
            </a:r>
          </a:p>
          <a:p>
            <a:r>
              <a:rPr lang="en-US" sz="2000" dirty="0"/>
              <a:t>simple script that does some basic assignment and manipulation of data and logs it out.</a:t>
            </a:r>
          </a:p>
          <a:p>
            <a:r>
              <a:rPr lang="en-US" sz="2000" dirty="0"/>
              <a:t>that programs will be executed from top to bottom, </a:t>
            </a:r>
          </a:p>
          <a:p>
            <a:r>
              <a:rPr lang="en-US" sz="2000" dirty="0"/>
              <a:t>letters is a variable with a string “Letters” assigned to it.</a:t>
            </a:r>
          </a:p>
          <a:p>
            <a:r>
              <a:rPr lang="en-US" sz="2000" dirty="0"/>
              <a:t>the state changed over time, and more information became available because you haven’t deleted  anything or changed references.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fontScale="92500" lnSpcReduction="10000"/>
          </a:bodyPr>
          <a:lstStyle/>
          <a:p>
            <a:endParaRPr lang="en-US" dirty="0"/>
          </a:p>
          <a:p>
            <a:endParaRPr lang="en-US" dirty="0"/>
          </a:p>
          <a:p>
            <a:endParaRPr lang="en-US" dirty="0"/>
          </a:p>
          <a:p>
            <a:endParaRPr lang="en-US" dirty="0"/>
          </a:p>
          <a:p>
            <a:endParaRPr lang="en-US" dirty="0"/>
          </a:p>
          <a:p>
            <a:endParaRPr lang="en-US" b="1" dirty="0"/>
          </a:p>
          <a:p>
            <a:endParaRPr lang="en-US" b="1" dirty="0"/>
          </a:p>
          <a:p>
            <a:endParaRPr lang="en-US" b="1" dirty="0"/>
          </a:p>
          <a:p>
            <a:r>
              <a:rPr lang="en-US" b="1" dirty="0"/>
              <a:t>Mutable and immutable state</a:t>
            </a:r>
          </a:p>
          <a:p>
            <a:r>
              <a:rPr lang="en-US" sz="2000" dirty="0"/>
              <a:t>In React applications, there are two primary ways that you can work with state in components.</a:t>
            </a:r>
          </a:p>
          <a:p>
            <a:r>
              <a:rPr lang="en-US" sz="2000" dirty="0"/>
              <a:t>In React components, state is generally mutable, and props shouldn’t be changed.</a:t>
            </a:r>
          </a:p>
          <a:p>
            <a:r>
              <a:rPr lang="en-US" sz="2000" dirty="0"/>
              <a:t>That when we call state mutable we mean we can overwrite or update that data.</a:t>
            </a:r>
          </a:p>
          <a:p>
            <a:r>
              <a:rPr lang="en-US" sz="2000" dirty="0"/>
              <a:t>Immutable state, on the other hand, can’t be changed.</a:t>
            </a:r>
          </a:p>
          <a:p>
            <a:r>
              <a:rPr lang="en-US" sz="2000" dirty="0"/>
              <a:t>You can access state in your components that inherit from </a:t>
            </a:r>
            <a:r>
              <a:rPr lang="en-US" sz="2000" dirty="0" err="1"/>
              <a:t>React.Component</a:t>
            </a:r>
            <a:r>
              <a:rPr lang="en-US" sz="2000" dirty="0"/>
              <a:t> via </a:t>
            </a:r>
            <a:r>
              <a:rPr lang="en-US" sz="2000" dirty="0" err="1"/>
              <a:t>this.state</a:t>
            </a:r>
            <a:r>
              <a:rPr lang="en-US" sz="2000" dirty="0"/>
              <a:t>.</a:t>
            </a:r>
          </a:p>
        </p:txBody>
      </p:sp>
      <p:pic>
        <p:nvPicPr>
          <p:cNvPr id="5" name="Picture 4" descr="Capture.JPG"/>
          <p:cNvPicPr>
            <a:picLocks noChangeAspect="1"/>
          </p:cNvPicPr>
          <p:nvPr/>
        </p:nvPicPr>
        <p:blipFill>
          <a:blip r:embed="rId2"/>
          <a:stretch>
            <a:fillRect/>
          </a:stretch>
        </p:blipFill>
        <p:spPr>
          <a:xfrm>
            <a:off x="380999" y="228600"/>
            <a:ext cx="8297333" cy="26670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lstStyle/>
          <a:p>
            <a:r>
              <a:rPr lang="en-US" sz="2000" dirty="0"/>
              <a:t>In this case, this refers to the instance of the class, and state is the special property that React will keep track of for you.</a:t>
            </a:r>
          </a:p>
          <a:p>
            <a:r>
              <a:rPr lang="en-US" sz="2000" dirty="0"/>
              <a:t>You can access state in your components that inherit from </a:t>
            </a:r>
            <a:r>
              <a:rPr lang="en-US" sz="2000" dirty="0" err="1"/>
              <a:t>React.Component</a:t>
            </a:r>
            <a:r>
              <a:rPr lang="en-US" sz="2000" dirty="0"/>
              <a:t> via </a:t>
            </a:r>
            <a:r>
              <a:rPr lang="en-US" sz="2000" dirty="0" err="1"/>
              <a:t>this.state</a:t>
            </a:r>
            <a:r>
              <a:rPr lang="en-US" sz="2000" dirty="0"/>
              <a:t>. In this case, this refers to the instance of the class, and state is the special property that React will keep track of for you.</a:t>
            </a:r>
          </a:p>
          <a:p>
            <a:endParaRPr lang="en-US" sz="2000" dirty="0"/>
          </a:p>
          <a:p>
            <a:r>
              <a:rPr lang="en-US" dirty="0">
                <a:hlinkClick r:id="rId2"/>
              </a:rPr>
              <a:t>https://codesandbox.io/s/ovxpmn340y</a:t>
            </a:r>
            <a:r>
              <a:rPr lang="en-US" dirty="0"/>
              <a:t>.</a:t>
            </a:r>
          </a:p>
          <a:p>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305800" cy="6245352"/>
          </a:xfrm>
        </p:spPr>
        <p:txBody>
          <a:bodyPr>
            <a:normAutofit/>
          </a:bodyPr>
          <a:lstStyle/>
          <a:p>
            <a:r>
              <a:rPr lang="en-US" sz="2000" i="1" dirty="0"/>
              <a:t>1 Create a React component that will have access to persistent </a:t>
            </a:r>
            <a:r>
              <a:rPr lang="en-US" sz="2000" dirty="0"/>
              <a:t>component state over time—don’t forget to bind your class methods to the component instance.</a:t>
            </a:r>
          </a:p>
          <a:p>
            <a:r>
              <a:rPr lang="en-US" sz="2000" i="1" dirty="0"/>
              <a:t>2 Provide an initial state for the component so that attempts to access it </a:t>
            </a:r>
            <a:r>
              <a:rPr lang="en-US" sz="2000" dirty="0"/>
              <a:t>in render() don’t return undefined values or throw errors.</a:t>
            </a:r>
          </a:p>
          <a:p>
            <a:r>
              <a:rPr lang="en-US" sz="2000" i="1" dirty="0"/>
              <a:t>3 Our first look at </a:t>
            </a:r>
            <a:r>
              <a:rPr lang="en-US" sz="2000" i="1" dirty="0" err="1"/>
              <a:t>setState</a:t>
            </a:r>
            <a:r>
              <a:rPr lang="en-US" sz="2000" i="1" dirty="0"/>
              <a:t>, the special API for modifying component </a:t>
            </a:r>
            <a:r>
              <a:rPr lang="en-US" sz="2000" dirty="0"/>
              <a:t>state; call </a:t>
            </a:r>
            <a:r>
              <a:rPr lang="en-US" sz="2000" dirty="0" err="1"/>
              <a:t>setState</a:t>
            </a:r>
            <a:r>
              <a:rPr lang="en-US" sz="2000" dirty="0"/>
              <a:t> with a callback function that returns a new state object for React to use.</a:t>
            </a:r>
          </a:p>
          <a:p>
            <a:r>
              <a:rPr lang="en-US" sz="2000" i="1" dirty="0"/>
              <a:t>4 Bind the name revealing </a:t>
            </a:r>
            <a:r>
              <a:rPr lang="en-US" sz="2000" dirty="0"/>
              <a:t>function to the click event emitted by the button.</a:t>
            </a:r>
          </a:p>
          <a:p>
            <a:r>
              <a:rPr lang="en-US" sz="2000" i="1" dirty="0"/>
              <a:t>5 Render top-level </a:t>
            </a:r>
            <a:r>
              <a:rPr lang="en-US" sz="2000" dirty="0"/>
              <a:t>components to an HTML element at the topmost level of an application—identify your container however you like, as long as </a:t>
            </a:r>
            <a:r>
              <a:rPr lang="en-US" sz="2000" dirty="0" err="1"/>
              <a:t>ReactDOM</a:t>
            </a:r>
            <a:r>
              <a:rPr lang="en-US" sz="2000" dirty="0"/>
              <a:t> can find it.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52400"/>
            <a:ext cx="8229600" cy="6321552"/>
          </a:xfrm>
        </p:spPr>
        <p:txBody>
          <a:bodyPr>
            <a:normAutofit lnSpcReduction="10000"/>
          </a:bodyPr>
          <a:lstStyle/>
          <a:p>
            <a:r>
              <a:rPr lang="en-US" sz="2000" dirty="0"/>
              <a:t>creates a simple component that will reveal a secret name when you click a button using </a:t>
            </a:r>
            <a:r>
              <a:rPr lang="en-US" sz="2000" dirty="0" err="1"/>
              <a:t>setState</a:t>
            </a:r>
            <a:r>
              <a:rPr lang="en-US" sz="2000" dirty="0"/>
              <a:t> to update the component state. Notice that </a:t>
            </a:r>
            <a:r>
              <a:rPr lang="en-US" sz="2000" dirty="0" err="1"/>
              <a:t>setState</a:t>
            </a:r>
            <a:r>
              <a:rPr lang="en-US" sz="2000" dirty="0"/>
              <a:t> is available on this because the component inherits from the </a:t>
            </a:r>
            <a:r>
              <a:rPr lang="en-US" sz="2000" dirty="0" err="1"/>
              <a:t>React.Component</a:t>
            </a:r>
            <a:r>
              <a:rPr lang="en-US" sz="2000" dirty="0"/>
              <a:t> class.</a:t>
            </a:r>
          </a:p>
          <a:p>
            <a:endParaRPr lang="en-US" sz="2000" dirty="0"/>
          </a:p>
          <a:p>
            <a:r>
              <a:rPr lang="en-US" sz="2000" dirty="0"/>
              <a:t>When you click the button, a click event will be fired function you’ve told React to respond with will be executed.</a:t>
            </a:r>
          </a:p>
          <a:p>
            <a:endParaRPr lang="en-US" sz="2000" dirty="0"/>
          </a:p>
          <a:p>
            <a:r>
              <a:rPr lang="en-US" sz="2000" dirty="0"/>
              <a:t>When it’s executed, it will call the </a:t>
            </a:r>
            <a:r>
              <a:rPr lang="en-US" sz="2000" dirty="0" err="1"/>
              <a:t>setState</a:t>
            </a:r>
            <a:r>
              <a:rPr lang="en-US" sz="2000" dirty="0"/>
              <a:t> method with an object as a parameter.</a:t>
            </a:r>
          </a:p>
          <a:p>
            <a:r>
              <a:rPr lang="en-US" sz="2000" dirty="0"/>
              <a:t>That object has a property, name, that points to a string. React will schedule an update to state.</a:t>
            </a:r>
          </a:p>
          <a:p>
            <a:endParaRPr lang="en-US" sz="2000" dirty="0"/>
          </a:p>
          <a:p>
            <a:r>
              <a:rPr lang="en-US" sz="2000" dirty="0"/>
              <a:t>When this work has occurred, React DOM will update the DOM if necessary.</a:t>
            </a:r>
          </a:p>
          <a:p>
            <a:endParaRPr lang="en-US" sz="2000" dirty="0"/>
          </a:p>
          <a:p>
            <a:r>
              <a:rPr lang="en-US" sz="2000" dirty="0"/>
              <a:t>Your render function will be called again, but this time with a different value available to the JSX expression syntax ({}) that contains this.state.name.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pPr algn="r"/>
            <a:r>
              <a:rPr lang="en-US" i="1" dirty="0">
                <a:solidFill>
                  <a:srgbClr val="00B050"/>
                </a:solidFill>
              </a:rPr>
              <a:t>Third party libraries—</a:t>
            </a:r>
            <a:endParaRPr lang="en-US" dirty="0">
              <a:solidFill>
                <a:srgbClr val="00B050"/>
              </a:solidFill>
            </a:endParaRPr>
          </a:p>
        </p:txBody>
      </p:sp>
      <p:sp>
        <p:nvSpPr>
          <p:cNvPr id="3" name="Content Placeholder 2"/>
          <p:cNvSpPr>
            <a:spLocks noGrp="1"/>
          </p:cNvSpPr>
          <p:nvPr>
            <p:ph sz="quarter" idx="1"/>
          </p:nvPr>
        </p:nvSpPr>
        <p:spPr>
          <a:xfrm>
            <a:off x="457200" y="990600"/>
            <a:ext cx="8229600" cy="5483352"/>
          </a:xfrm>
        </p:spPr>
        <p:txBody>
          <a:bodyPr>
            <a:normAutofit/>
          </a:bodyPr>
          <a:lstStyle/>
          <a:p>
            <a:r>
              <a:rPr lang="en-US" sz="2000" dirty="0"/>
              <a:t>React doesn’t enforce opinions on you data modeling, HTTP calls, specific areas of styling such as look and feel, or other aspects of your application.</a:t>
            </a:r>
          </a:p>
          <a:p>
            <a:r>
              <a:rPr lang="en-US" sz="2000" dirty="0"/>
              <a:t>For these, you’ll integrate other technologies to build out your application as you see fit.</a:t>
            </a:r>
          </a:p>
          <a:p>
            <a:r>
              <a:rPr lang="en-US" sz="2000" dirty="0"/>
              <a:t>Not all libraries are compatible with React.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305800" cy="6245352"/>
          </a:xfrm>
        </p:spPr>
        <p:txBody>
          <a:bodyPr>
            <a:normAutofit/>
          </a:bodyPr>
          <a:lstStyle/>
          <a:p>
            <a:r>
              <a:rPr lang="en-US" sz="2000" dirty="0" err="1"/>
              <a:t>setState</a:t>
            </a:r>
            <a:r>
              <a:rPr lang="en-US" sz="2000" dirty="0"/>
              <a:t> is a straightforward API to use; you give your </a:t>
            </a:r>
            <a:r>
              <a:rPr lang="en-US" sz="2000" dirty="0" err="1"/>
              <a:t>ReactClass</a:t>
            </a:r>
            <a:r>
              <a:rPr lang="en-US" sz="2000" dirty="0"/>
              <a:t> component some data to merge into the current state, and React will handle it for you.</a:t>
            </a:r>
          </a:p>
          <a:p>
            <a:r>
              <a:rPr lang="en-US" sz="2000" dirty="0">
                <a:hlinkClick r:id="rId2"/>
              </a:rPr>
              <a:t>https://codesandbox.io/s/0myo6ny4ww</a:t>
            </a:r>
            <a:r>
              <a:rPr lang="en-US" sz="2000" dirty="0"/>
              <a:t>.</a:t>
            </a:r>
          </a:p>
          <a:p>
            <a:r>
              <a:rPr lang="en-US" sz="2000" i="1" dirty="0"/>
              <a:t>1 name exists in the initial state under the user property...</a:t>
            </a:r>
          </a:p>
          <a:p>
            <a:r>
              <a:rPr lang="en-US" sz="2000" i="1" dirty="0"/>
              <a:t>2 ...but not in the state you’re setting—if it had been a level up, a shallow </a:t>
            </a:r>
            <a:r>
              <a:rPr lang="en-US" sz="2000" dirty="0"/>
              <a:t>merge wouldn’t have worked.</a:t>
            </a:r>
          </a:p>
          <a:p>
            <a:endParaRPr lang="en-US" sz="20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458200" cy="487362"/>
          </a:xfrm>
        </p:spPr>
        <p:txBody>
          <a:bodyPr>
            <a:noAutofit/>
          </a:bodyPr>
          <a:lstStyle/>
          <a:p>
            <a:pPr algn="r"/>
            <a:r>
              <a:rPr lang="en-US" sz="2500" i="1" dirty="0">
                <a:solidFill>
                  <a:srgbClr val="00B050"/>
                </a:solidFill>
              </a:rPr>
              <a:t>Working with props: Prop-Types and default props</a:t>
            </a:r>
          </a:p>
        </p:txBody>
      </p:sp>
      <p:sp>
        <p:nvSpPr>
          <p:cNvPr id="3" name="Content Placeholder 2"/>
          <p:cNvSpPr>
            <a:spLocks noGrp="1"/>
          </p:cNvSpPr>
          <p:nvPr>
            <p:ph sz="quarter" idx="1"/>
          </p:nvPr>
        </p:nvSpPr>
        <p:spPr>
          <a:xfrm>
            <a:off x="457200" y="457200"/>
            <a:ext cx="8305800" cy="6016752"/>
          </a:xfrm>
        </p:spPr>
        <p:txBody>
          <a:bodyPr>
            <a:normAutofit lnSpcReduction="10000"/>
          </a:bodyPr>
          <a:lstStyle/>
          <a:p>
            <a:r>
              <a:rPr lang="en-US" sz="2000" dirty="0"/>
              <a:t>When working with props, you have a few APIs available to you that can help you during development.</a:t>
            </a:r>
          </a:p>
          <a:p>
            <a:r>
              <a:rPr lang="en-US" sz="2000" dirty="0" err="1"/>
              <a:t>PropTypes</a:t>
            </a:r>
            <a:r>
              <a:rPr lang="en-US" sz="2000" dirty="0"/>
              <a:t> and default props.</a:t>
            </a:r>
          </a:p>
          <a:p>
            <a:r>
              <a:rPr lang="en-US" sz="2000" dirty="0" err="1"/>
              <a:t>PropTypes</a:t>
            </a:r>
            <a:r>
              <a:rPr lang="en-US" sz="2000" dirty="0"/>
              <a:t> provides a type-checking functionality in which you can specify what sort of props your component will expect to receive when used.</a:t>
            </a:r>
          </a:p>
          <a:p>
            <a:r>
              <a:rPr lang="en-US" sz="2000" dirty="0"/>
              <a:t>The prop-types library isn’t magic—it’s a set of  functions and properties that can help do type-checking on inputs.</a:t>
            </a:r>
          </a:p>
          <a:p>
            <a:r>
              <a:rPr lang="en-US" sz="2000" dirty="0"/>
              <a:t>you provide a static property on the class called prop-Types. that the name of the static property you set on a component class is lowercase, whereas the name of the object you access from the prop-types library is uppercase.</a:t>
            </a:r>
          </a:p>
          <a:p>
            <a:r>
              <a:rPr lang="en-US" sz="2000" dirty="0"/>
              <a:t>You can provide a static property called default-Props to provide default props to your component.</a:t>
            </a:r>
          </a:p>
          <a:p>
            <a:r>
              <a:rPr lang="en-US" sz="2000" dirty="0">
                <a:hlinkClick r:id="rId2"/>
              </a:rPr>
              <a:t>https://codesandbox.io/s/31ml5pmk4m</a:t>
            </a:r>
            <a:endParaRPr lang="en-US" sz="2000" dirty="0"/>
          </a:p>
          <a:p>
            <a:r>
              <a:rPr lang="en-US" sz="2000" i="1" dirty="0"/>
              <a:t>1 Specify an object with a “shape.” </a:t>
            </a:r>
          </a:p>
          <a:p>
            <a:r>
              <a:rPr lang="en-US" sz="2000" i="1" dirty="0"/>
              <a:t>2 You can chain any prop-Types with </a:t>
            </a:r>
            <a:r>
              <a:rPr lang="en-US" sz="2000" i="1" dirty="0" err="1"/>
              <a:t>isRequired</a:t>
            </a:r>
            <a:r>
              <a:rPr lang="en-US" sz="2000" i="1" dirty="0"/>
              <a:t> to make sure a warning </a:t>
            </a:r>
            <a:r>
              <a:rPr lang="en-US" sz="2000" dirty="0"/>
              <a:t>is shown if the prop isn’t shown.</a:t>
            </a:r>
          </a:p>
          <a:p>
            <a:endParaRPr lang="en-US" sz="20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05800" cy="487362"/>
          </a:xfrm>
        </p:spPr>
        <p:txBody>
          <a:bodyPr>
            <a:normAutofit fontScale="90000"/>
          </a:bodyPr>
          <a:lstStyle/>
          <a:p>
            <a:pPr algn="r"/>
            <a:r>
              <a:rPr lang="en-US" i="1" dirty="0">
                <a:solidFill>
                  <a:srgbClr val="00B050"/>
                </a:solidFill>
              </a:rPr>
              <a:t>Stateless functional components</a:t>
            </a:r>
          </a:p>
        </p:txBody>
      </p:sp>
      <p:sp>
        <p:nvSpPr>
          <p:cNvPr id="3" name="Content Placeholder 2"/>
          <p:cNvSpPr>
            <a:spLocks noGrp="1"/>
          </p:cNvSpPr>
          <p:nvPr>
            <p:ph sz="quarter" idx="1"/>
          </p:nvPr>
        </p:nvSpPr>
        <p:spPr>
          <a:xfrm>
            <a:off x="457200" y="457200"/>
            <a:ext cx="8229600" cy="6016752"/>
          </a:xfrm>
        </p:spPr>
        <p:txBody>
          <a:bodyPr>
            <a:normAutofit/>
          </a:bodyPr>
          <a:lstStyle/>
          <a:p>
            <a:r>
              <a:rPr lang="en-US" sz="2000" dirty="0"/>
              <a:t>What do you do if you want to create a simple component that only uses props and no state?.</a:t>
            </a:r>
          </a:p>
          <a:p>
            <a:r>
              <a:rPr lang="en-US" sz="2000" dirty="0"/>
              <a:t>you often want to keep state in a centralized location and not distributed across your components.</a:t>
            </a:r>
          </a:p>
          <a:p>
            <a:r>
              <a:rPr lang="en-US" sz="2000" dirty="0"/>
              <a:t>But only using props is also useful in other situations. </a:t>
            </a:r>
          </a:p>
          <a:p>
            <a:endParaRPr lang="en-US" sz="2000" dirty="0"/>
          </a:p>
          <a:p>
            <a:r>
              <a:rPr lang="en-US" sz="2800" i="1" dirty="0">
                <a:solidFill>
                  <a:srgbClr val="00B050"/>
                </a:solidFill>
              </a:rPr>
              <a:t>Rendering and lifecycle methods in React</a:t>
            </a:r>
          </a:p>
          <a:p>
            <a:r>
              <a:rPr lang="en-US" sz="2000" dirty="0"/>
              <a:t>you’re going to start building the application Letters Social.</a:t>
            </a:r>
          </a:p>
          <a:p>
            <a:r>
              <a:rPr lang="en-US" sz="2000" dirty="0"/>
              <a:t>we’re a startup focusing on creating the next great social networking application. </a:t>
            </a:r>
          </a:p>
          <a:p>
            <a:r>
              <a:rPr lang="en-US" sz="2000" dirty="0"/>
              <a:t>Creating posts that have text</a:t>
            </a:r>
          </a:p>
          <a:p>
            <a:r>
              <a:rPr lang="en-US" sz="2000" dirty="0"/>
              <a:t>Adding locations to posts with </a:t>
            </a:r>
            <a:r>
              <a:rPr lang="en-US" sz="2000" dirty="0" err="1"/>
              <a:t>Mapbox</a:t>
            </a:r>
            <a:endParaRPr lang="en-US" sz="2000" dirty="0"/>
          </a:p>
          <a:p>
            <a:r>
              <a:rPr lang="en-US" sz="2000" dirty="0"/>
              <a:t>Liking and commenting on posts</a:t>
            </a:r>
          </a:p>
          <a:p>
            <a:r>
              <a:rPr lang="en-US" sz="2000" dirty="0"/>
              <a:t>Providing </a:t>
            </a:r>
            <a:r>
              <a:rPr lang="en-US" sz="2000" dirty="0" err="1"/>
              <a:t>OAuth</a:t>
            </a:r>
            <a:r>
              <a:rPr lang="en-US" sz="2000" dirty="0"/>
              <a:t> authentication via </a:t>
            </a:r>
            <a:r>
              <a:rPr lang="en-US" sz="2000" dirty="0" err="1"/>
              <a:t>GitHub</a:t>
            </a:r>
            <a:r>
              <a:rPr lang="en-US" sz="2000" dirty="0"/>
              <a:t> and Firebase</a:t>
            </a:r>
          </a:p>
          <a:p>
            <a:r>
              <a:rPr lang="en-US" sz="2000" dirty="0"/>
              <a:t>Displaying posts in a newsfeed</a:t>
            </a:r>
          </a:p>
          <a:p>
            <a:r>
              <a:rPr lang="en-US" sz="2000" dirty="0"/>
              <a:t>Using basic pagination</a:t>
            </a:r>
          </a:p>
          <a:p>
            <a:endParaRPr lang="en-US" sz="2800" dirty="0"/>
          </a:p>
          <a:p>
            <a:endParaRPr lang="en-US" sz="28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p:spPr>
        <p:txBody>
          <a:bodyPr/>
          <a:lstStyle/>
          <a:p>
            <a:pPr algn="r"/>
            <a:r>
              <a:rPr lang="en-US" i="1" dirty="0">
                <a:solidFill>
                  <a:srgbClr val="00B050"/>
                </a:solidFill>
              </a:rPr>
              <a:t>Introducing lifecycle methods</a:t>
            </a:r>
          </a:p>
        </p:txBody>
      </p:sp>
      <p:sp>
        <p:nvSpPr>
          <p:cNvPr id="3" name="Content Placeholder 2"/>
          <p:cNvSpPr>
            <a:spLocks noGrp="1"/>
          </p:cNvSpPr>
          <p:nvPr>
            <p:ph sz="quarter" idx="1"/>
          </p:nvPr>
        </p:nvSpPr>
        <p:spPr>
          <a:xfrm>
            <a:off x="457200" y="914400"/>
            <a:ext cx="8305800" cy="5559552"/>
          </a:xfrm>
        </p:spPr>
        <p:txBody>
          <a:bodyPr>
            <a:normAutofit lnSpcReduction="10000"/>
          </a:bodyPr>
          <a:lstStyle/>
          <a:p>
            <a:r>
              <a:rPr lang="en-US" sz="2000" i="1" dirty="0"/>
              <a:t>Lifecycle methods are special methods attached to class based </a:t>
            </a:r>
            <a:r>
              <a:rPr lang="en-US" sz="2000" dirty="0"/>
              <a:t>React components. That will be executed at specific points in a component’s lifecycle.</a:t>
            </a:r>
          </a:p>
          <a:p>
            <a:r>
              <a:rPr lang="en-US" sz="2000" dirty="0"/>
              <a:t>A </a:t>
            </a:r>
            <a:r>
              <a:rPr lang="en-US" sz="2000" i="1" dirty="0"/>
              <a:t>lifecycle is a way of </a:t>
            </a:r>
            <a:r>
              <a:rPr lang="en-US" sz="2000" dirty="0"/>
              <a:t>thinking about a component.</a:t>
            </a:r>
          </a:p>
          <a:p>
            <a:r>
              <a:rPr lang="en-US" sz="2000" dirty="0"/>
              <a:t>Lifecycle methods aren’t unique to React; many UI technologies employ them due to their intuitive and useful nature.</a:t>
            </a:r>
          </a:p>
          <a:p>
            <a:r>
              <a:rPr lang="en-US" sz="2000" dirty="0"/>
              <a:t>They’re only available to components that are created from classes that extend the </a:t>
            </a:r>
            <a:r>
              <a:rPr lang="en-US" sz="2000" dirty="0" err="1"/>
              <a:t>React.Component</a:t>
            </a:r>
            <a:r>
              <a:rPr lang="en-US" sz="2000" dirty="0"/>
              <a:t> abstract base class.</a:t>
            </a:r>
          </a:p>
          <a:p>
            <a:r>
              <a:rPr lang="en-US" sz="2000" dirty="0"/>
              <a:t>Lifecycle methods can be broken into two main groups.</a:t>
            </a:r>
          </a:p>
          <a:p>
            <a:r>
              <a:rPr lang="en-US" sz="2000" i="1" dirty="0"/>
              <a:t>Will methods— Called right before something happens</a:t>
            </a:r>
          </a:p>
          <a:p>
            <a:r>
              <a:rPr lang="en-US" sz="2000" i="1" dirty="0"/>
              <a:t>Did methods— Called right after something happens</a:t>
            </a:r>
          </a:p>
          <a:p>
            <a:r>
              <a:rPr lang="en-US" sz="2000" dirty="0"/>
              <a:t>There are also a few other methods that don’t fit into either of these groups. They’re related to initialization and error handling, and one is for updating.</a:t>
            </a:r>
          </a:p>
          <a:p>
            <a:r>
              <a:rPr lang="en-US" sz="2000" dirty="0"/>
              <a:t>We can further break them down into several more types based on what part of the lifecycle they’re related to.</a:t>
            </a:r>
          </a:p>
          <a:p>
            <a:endParaRPr lang="en-US" sz="2000" dirty="0"/>
          </a:p>
          <a:p>
            <a:endParaRPr lang="en-US" sz="2000" dirty="0"/>
          </a:p>
          <a:p>
            <a:endParaRPr lang="en-US" sz="20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05800" cy="685800"/>
          </a:xfrm>
        </p:spPr>
        <p:txBody>
          <a:bodyPr>
            <a:normAutofit/>
          </a:bodyPr>
          <a:lstStyle/>
          <a:p>
            <a:pPr algn="r"/>
            <a:r>
              <a:rPr lang="en-US" i="1" dirty="0">
                <a:solidFill>
                  <a:srgbClr val="00B050"/>
                </a:solidFill>
              </a:rPr>
              <a:t>Types of lifecycle methods</a:t>
            </a:r>
          </a:p>
        </p:txBody>
      </p:sp>
      <p:sp>
        <p:nvSpPr>
          <p:cNvPr id="3" name="Content Placeholder 2"/>
          <p:cNvSpPr>
            <a:spLocks noGrp="1"/>
          </p:cNvSpPr>
          <p:nvPr>
            <p:ph sz="quarter" idx="1"/>
          </p:nvPr>
        </p:nvSpPr>
        <p:spPr>
          <a:xfrm>
            <a:off x="457200" y="609600"/>
            <a:ext cx="8229600" cy="5864352"/>
          </a:xfrm>
        </p:spPr>
        <p:txBody>
          <a:bodyPr>
            <a:normAutofit/>
          </a:bodyPr>
          <a:lstStyle/>
          <a:p>
            <a:r>
              <a:rPr lang="en-US" sz="2000" dirty="0"/>
              <a:t>Components have four main parts of their lifecycle and corresponding lifecycle methods for each.</a:t>
            </a:r>
          </a:p>
          <a:p>
            <a:r>
              <a:rPr lang="en-US" sz="2000" i="1" dirty="0"/>
              <a:t>Initialization— When a component class is being instantiated.</a:t>
            </a:r>
          </a:p>
          <a:p>
            <a:r>
              <a:rPr lang="en-US" sz="2000" i="1" dirty="0"/>
              <a:t>Mounting— A component is being inserted into the DOM.</a:t>
            </a:r>
          </a:p>
          <a:p>
            <a:r>
              <a:rPr lang="en-US" sz="2000" i="1" dirty="0"/>
              <a:t>Updating— A component is being updated with new data via state or props.</a:t>
            </a:r>
          </a:p>
          <a:p>
            <a:r>
              <a:rPr lang="en-US" sz="2000" i="1" dirty="0" err="1"/>
              <a:t>Unmounting</a:t>
            </a:r>
            <a:r>
              <a:rPr lang="en-US" sz="2000" i="1" dirty="0"/>
              <a:t>— A component is being removed from the DOM.</a:t>
            </a:r>
          </a:p>
          <a:p>
            <a:r>
              <a:rPr lang="en-US" sz="2000" dirty="0"/>
              <a:t>There are lifecycle methods that will be called during initialization as well as before and after component mounting, updating, and </a:t>
            </a:r>
            <a:r>
              <a:rPr lang="en-US" sz="2000" dirty="0" err="1"/>
              <a:t>unmounting</a:t>
            </a:r>
            <a:r>
              <a:rPr lang="en-US" sz="2000" dirty="0"/>
              <a:t>.</a:t>
            </a:r>
          </a:p>
          <a:p>
            <a:r>
              <a:rPr lang="en-US" sz="2000" dirty="0"/>
              <a:t>There aren’t that many of these methods, especially when compared to other libraries and frameworks.</a:t>
            </a:r>
          </a:p>
          <a:p>
            <a:pPr>
              <a:buNone/>
            </a:pPr>
            <a:r>
              <a:rPr lang="en-US" sz="2000" dirty="0"/>
              <a:t>Refer page no 101 for more info.</a:t>
            </a:r>
          </a:p>
          <a:p>
            <a:pPr>
              <a:buNone/>
            </a:pPr>
            <a:endParaRPr lang="en-US" sz="2000" dirty="0"/>
          </a:p>
          <a:p>
            <a:endParaRPr lang="en-US" sz="2000" dirty="0"/>
          </a:p>
          <a:p>
            <a:endParaRPr lang="en-US" sz="20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153400" cy="6245352"/>
          </a:xfrm>
        </p:spPr>
        <p:txBody>
          <a:bodyPr>
            <a:normAutofit/>
          </a:bodyPr>
          <a:lstStyle/>
          <a:p>
            <a:r>
              <a:rPr lang="en-US" sz="2000" dirty="0"/>
              <a:t>But these specific lifecycle methods </a:t>
            </a:r>
            <a:r>
              <a:rPr lang="en-US" sz="2000" i="1" dirty="0"/>
              <a:t>are unique to React. </a:t>
            </a:r>
          </a:p>
          <a:p>
            <a:r>
              <a:rPr lang="en-US" sz="2000" i="1" dirty="0"/>
              <a:t>To explore these </a:t>
            </a:r>
            <a:r>
              <a:rPr lang="en-US" sz="2000" dirty="0"/>
              <a:t>methods, you’ll create two simple components—a parent and child—that will implement all the lifecycle methods we’ll look at.</a:t>
            </a:r>
          </a:p>
          <a:p>
            <a:r>
              <a:rPr lang="en-US" sz="2000" dirty="0">
                <a:hlinkClick r:id="rId2"/>
              </a:rPr>
              <a:t>https://codesandbox.io/s/2vxn9251xy</a:t>
            </a:r>
            <a:endParaRPr lang="en-US" sz="2000" dirty="0"/>
          </a:p>
          <a:p>
            <a:r>
              <a:rPr lang="en-US" sz="2000" i="1" dirty="0"/>
              <a:t>1 Declare a child component.</a:t>
            </a:r>
          </a:p>
          <a:p>
            <a:r>
              <a:rPr lang="en-US" sz="2000" i="1" dirty="0"/>
              <a:t>2 Set up </a:t>
            </a:r>
            <a:r>
              <a:rPr lang="en-US" sz="2000" i="1" dirty="0" err="1"/>
              <a:t>propTypes</a:t>
            </a:r>
            <a:r>
              <a:rPr lang="en-US" sz="2000" i="1" dirty="0"/>
              <a:t> as a static method on the class.</a:t>
            </a:r>
          </a:p>
          <a:p>
            <a:r>
              <a:rPr lang="en-US" sz="2000" i="1" dirty="0"/>
              <a:t>3 Set default props—normally you’d set this as an object and not a </a:t>
            </a:r>
            <a:r>
              <a:rPr lang="en-US" sz="2000" dirty="0"/>
              <a:t>function, but you’re using an immediately executing function to inject the console.log statement.</a:t>
            </a:r>
          </a:p>
          <a:p>
            <a:r>
              <a:rPr lang="en-US" sz="2000" i="1" dirty="0"/>
              <a:t>4 Create a parent component.</a:t>
            </a:r>
          </a:p>
          <a:p>
            <a:r>
              <a:rPr lang="en-US" sz="2000" i="1" dirty="0"/>
              <a:t>5 Bind the </a:t>
            </a:r>
            <a:r>
              <a:rPr lang="en-US" sz="2000" i="1" dirty="0" err="1"/>
              <a:t>onInputChange</a:t>
            </a:r>
            <a:r>
              <a:rPr lang="en-US" sz="2000" i="1" dirty="0"/>
              <a:t> method in the constructor so you can </a:t>
            </a:r>
            <a:r>
              <a:rPr lang="en-US" sz="2000" dirty="0"/>
              <a:t>reference the method within render and have it point to the class instance, not definition.</a:t>
            </a:r>
          </a:p>
          <a:p>
            <a:r>
              <a:rPr lang="en-US" sz="2000" i="1" dirty="0"/>
              <a:t>6 Update state with the data from the form input.</a:t>
            </a:r>
          </a:p>
          <a:p>
            <a:r>
              <a:rPr lang="en-US" sz="2000" i="1" dirty="0"/>
              <a:t>7 Render the child component within the parent.</a:t>
            </a:r>
          </a:p>
          <a:p>
            <a:r>
              <a:rPr lang="en-US" sz="2000" i="1" dirty="0"/>
              <a:t>8 Use React DOM to render the parent component.</a:t>
            </a:r>
            <a:endParaRPr lang="en-US" sz="20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pPr algn="r"/>
            <a:r>
              <a:rPr lang="en-US" i="1" dirty="0">
                <a:solidFill>
                  <a:srgbClr val="00B050"/>
                </a:solidFill>
              </a:rPr>
              <a:t>Initial and “will” methods</a:t>
            </a:r>
          </a:p>
        </p:txBody>
      </p:sp>
      <p:sp>
        <p:nvSpPr>
          <p:cNvPr id="3" name="Content Placeholder 2"/>
          <p:cNvSpPr>
            <a:spLocks noGrp="1"/>
          </p:cNvSpPr>
          <p:nvPr>
            <p:ph sz="quarter" idx="1"/>
          </p:nvPr>
        </p:nvSpPr>
        <p:spPr>
          <a:xfrm>
            <a:off x="457200" y="762000"/>
            <a:ext cx="8305800" cy="5711952"/>
          </a:xfrm>
        </p:spPr>
        <p:txBody>
          <a:bodyPr>
            <a:normAutofit/>
          </a:bodyPr>
          <a:lstStyle/>
          <a:p>
            <a:r>
              <a:rPr lang="en-US" sz="2000" dirty="0"/>
              <a:t>These include two properties you’ve already learned about: </a:t>
            </a:r>
            <a:r>
              <a:rPr lang="en-US" sz="2000" dirty="0" err="1"/>
              <a:t>defaultProps</a:t>
            </a:r>
            <a:r>
              <a:rPr lang="en-US" sz="2000" dirty="0"/>
              <a:t> and state (initial).</a:t>
            </a:r>
          </a:p>
          <a:p>
            <a:r>
              <a:rPr lang="en-US" sz="2000" dirty="0"/>
              <a:t>These properties help provide initial data to your component.</a:t>
            </a:r>
          </a:p>
          <a:p>
            <a:r>
              <a:rPr lang="en-US" sz="2000" dirty="0" err="1"/>
              <a:t>defaultProps</a:t>
            </a:r>
            <a:r>
              <a:rPr lang="en-US" sz="2000" dirty="0"/>
              <a:t>—A static property that provides the default props for a component.</a:t>
            </a:r>
          </a:p>
          <a:p>
            <a:r>
              <a:rPr lang="en-US" sz="2000" dirty="0"/>
              <a:t>Sets on </a:t>
            </a:r>
            <a:r>
              <a:rPr lang="en-US" sz="2000" dirty="0" err="1"/>
              <a:t>this.props</a:t>
            </a:r>
            <a:r>
              <a:rPr lang="en-US" sz="2000" dirty="0"/>
              <a:t> if that prop is not set by the parent component, is accessed before any components are mounted,</a:t>
            </a:r>
          </a:p>
          <a:p>
            <a:r>
              <a:rPr lang="en-US" sz="2000" dirty="0"/>
              <a:t>and can’t rely on </a:t>
            </a:r>
            <a:r>
              <a:rPr lang="en-US" sz="2000" dirty="0" err="1"/>
              <a:t>this.props</a:t>
            </a:r>
            <a:r>
              <a:rPr lang="en-US" sz="2000" dirty="0"/>
              <a:t>. Or </a:t>
            </a:r>
            <a:r>
              <a:rPr lang="en-US" sz="2000" dirty="0" err="1"/>
              <a:t>this.state</a:t>
            </a:r>
            <a:r>
              <a:rPr lang="en-US" sz="2000" dirty="0"/>
              <a:t>. Because </a:t>
            </a:r>
            <a:r>
              <a:rPr lang="en-US" sz="2000" dirty="0" err="1"/>
              <a:t>defaultProps</a:t>
            </a:r>
            <a:r>
              <a:rPr lang="en-US" sz="2000" dirty="0"/>
              <a:t> is a static property, it’s accessed from the class, not instances.</a:t>
            </a:r>
          </a:p>
          <a:p>
            <a:r>
              <a:rPr lang="en-US" sz="2000" dirty="0"/>
              <a:t>state </a:t>
            </a:r>
            <a:r>
              <a:rPr lang="en-US" sz="2000" i="1" dirty="0"/>
              <a:t>(initial)—The value of this property in the constructor will be the initial value </a:t>
            </a:r>
            <a:r>
              <a:rPr lang="en-US" sz="2000" dirty="0"/>
              <a:t>set for the state of your component.</a:t>
            </a:r>
          </a:p>
          <a:p>
            <a:r>
              <a:rPr lang="en-US" sz="2000" dirty="0"/>
              <a:t>That’s especially helpful when you need to provide placeholder content, set default values.</a:t>
            </a:r>
          </a:p>
          <a:p>
            <a:endParaRPr lang="en-US" sz="20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304800"/>
            <a:ext cx="8382000" cy="6169152"/>
          </a:xfrm>
        </p:spPr>
        <p:txBody>
          <a:bodyPr>
            <a:normAutofit/>
          </a:bodyPr>
          <a:lstStyle/>
          <a:p>
            <a:r>
              <a:rPr lang="en-US" sz="2000" dirty="0"/>
              <a:t>It’s similar to default props with the exception that the data is expected to be mutated and only available on components that inherit from </a:t>
            </a:r>
            <a:r>
              <a:rPr lang="en-US" sz="2000" dirty="0" err="1"/>
              <a:t>React.Component</a:t>
            </a:r>
            <a:r>
              <a:rPr lang="en-US" sz="2000" dirty="0"/>
              <a:t>.</a:t>
            </a:r>
          </a:p>
          <a:p>
            <a:r>
              <a:rPr lang="en-US" sz="2000" dirty="0"/>
              <a:t>Even though setting initial state and props isn’t done with special methods from the React Component class.</a:t>
            </a:r>
          </a:p>
          <a:p>
            <a:r>
              <a:rPr lang="en-US" sz="2000" dirty="0"/>
              <a:t>they’re still part of the component lifecycle. </a:t>
            </a:r>
          </a:p>
          <a:p>
            <a:r>
              <a:rPr lang="en-US" sz="2000" dirty="0"/>
              <a:t>It’s easy to accidentally exclude them in your mind, but they play an important role in providing data for your components.</a:t>
            </a:r>
          </a:p>
          <a:p>
            <a:r>
              <a:rPr lang="en-US" sz="2000" dirty="0"/>
              <a:t>You’ll create a parent component and a child  component so you can see not only the order in which different methods are called, but also how that order is worked out between parents and children.</a:t>
            </a:r>
          </a:p>
          <a:p>
            <a:r>
              <a:rPr lang="en-US" sz="2000" dirty="0"/>
              <a:t>To keep things simple, you’ll only be logging information out to the developer console.</a:t>
            </a:r>
          </a:p>
          <a:p>
            <a:r>
              <a:rPr lang="en-US" sz="2000" dirty="0">
                <a:hlinkClick r:id="rId2"/>
              </a:rPr>
              <a:t>https://codesandbox.io/s/2vxn9251xy</a:t>
            </a:r>
            <a:r>
              <a:rPr lang="en-US" sz="2000" dirty="0"/>
              <a:t>.</a:t>
            </a:r>
          </a:p>
          <a:p>
            <a:endParaRPr lang="en-US" sz="20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05800" cy="715962"/>
          </a:xfrm>
        </p:spPr>
        <p:txBody>
          <a:bodyPr/>
          <a:lstStyle/>
          <a:p>
            <a:pPr algn="r"/>
            <a:r>
              <a:rPr lang="en-US" i="1" dirty="0">
                <a:solidFill>
                  <a:srgbClr val="00B050"/>
                </a:solidFill>
              </a:rPr>
              <a:t>Mounting components</a:t>
            </a:r>
          </a:p>
        </p:txBody>
      </p:sp>
      <p:sp>
        <p:nvSpPr>
          <p:cNvPr id="3" name="Content Placeholder 2"/>
          <p:cNvSpPr>
            <a:spLocks noGrp="1"/>
          </p:cNvSpPr>
          <p:nvPr>
            <p:ph sz="quarter" idx="1"/>
          </p:nvPr>
        </p:nvSpPr>
        <p:spPr>
          <a:xfrm>
            <a:off x="228600" y="685800"/>
            <a:ext cx="8458200" cy="5788152"/>
          </a:xfrm>
        </p:spPr>
        <p:txBody>
          <a:bodyPr>
            <a:normAutofit/>
          </a:bodyPr>
          <a:lstStyle/>
          <a:p>
            <a:r>
              <a:rPr lang="en-US" sz="2000" dirty="0"/>
              <a:t>Now that you’ve created your parent and child components, let’s look at mounting.</a:t>
            </a:r>
          </a:p>
          <a:p>
            <a:r>
              <a:rPr lang="en-US" sz="2000" i="1" dirty="0"/>
              <a:t>Mounting is the process of React inserting a component into the DOM.</a:t>
            </a:r>
          </a:p>
          <a:p>
            <a:r>
              <a:rPr lang="en-US" sz="2000" dirty="0"/>
              <a:t>components only exist in the virtual DOM until React creates them in the real DOM.</a:t>
            </a:r>
          </a:p>
          <a:p>
            <a:r>
              <a:rPr lang="en-US" sz="2000" dirty="0"/>
              <a:t>for an overview of mounting and the rendering process for the parent and child components.</a:t>
            </a:r>
          </a:p>
          <a:p>
            <a:r>
              <a:rPr lang="en-US" sz="2000" dirty="0"/>
              <a:t>Mounting methods will let you “hook” into the beginning and end of a component’s life and are only fired once because, by definition, there can only be one beginning and end to a component.</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a:blip r:embed="rId2"/>
          <a:srcRect/>
          <a:stretch>
            <a:fillRect/>
          </a:stretch>
        </p:blipFill>
        <p:spPr bwMode="auto">
          <a:xfrm>
            <a:off x="299301" y="228601"/>
            <a:ext cx="8030312" cy="597535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a:bodyPr>
          <a:lstStyle/>
          <a:p>
            <a:pPr algn="r"/>
            <a:r>
              <a:rPr lang="en-US" i="1" dirty="0">
                <a:solidFill>
                  <a:srgbClr val="00B050"/>
                </a:solidFill>
              </a:rPr>
              <a:t>THE VIRTUAL DOM</a:t>
            </a:r>
          </a:p>
        </p:txBody>
      </p:sp>
      <p:sp>
        <p:nvSpPr>
          <p:cNvPr id="3" name="Content Placeholder 2"/>
          <p:cNvSpPr>
            <a:spLocks noGrp="1"/>
          </p:cNvSpPr>
          <p:nvPr>
            <p:ph sz="quarter" idx="1"/>
          </p:nvPr>
        </p:nvSpPr>
        <p:spPr>
          <a:xfrm>
            <a:off x="228600" y="838200"/>
            <a:ext cx="8382000" cy="5635752"/>
          </a:xfrm>
        </p:spPr>
        <p:txBody>
          <a:bodyPr>
            <a:normAutofit/>
          </a:bodyPr>
          <a:lstStyle/>
          <a:p>
            <a:r>
              <a:rPr lang="en-US" sz="2000" dirty="0"/>
              <a:t>A </a:t>
            </a:r>
            <a:r>
              <a:rPr lang="en-US" sz="2000" i="1" dirty="0"/>
              <a:t>virtual DOM is </a:t>
            </a:r>
            <a:r>
              <a:rPr lang="en-US" sz="2000" dirty="0"/>
              <a:t>a data structure or collection of data structures.</a:t>
            </a:r>
          </a:p>
          <a:p>
            <a:r>
              <a:rPr lang="en-US" sz="2000" dirty="0"/>
              <a:t>In general, a virtual DOM will serve as an intermediate layer between the application code and the browser DOM.</a:t>
            </a:r>
          </a:p>
          <a:p>
            <a:r>
              <a:rPr lang="en-US" sz="2000" dirty="0"/>
              <a:t>The virtual DOM allows the complexity of change detection and management to be hidden from the developer and moved to a specialized layer of abstraction.</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dirty="0"/>
              <a:t>Mounting is the process of React inserting your components into the real DOM.</a:t>
            </a:r>
          </a:p>
          <a:p>
            <a:r>
              <a:rPr lang="en-US" sz="2000" dirty="0"/>
              <a:t>Once done, your component is “ready,” and it’s often a good time to do things like perform HTTP calls or read cookies.</a:t>
            </a:r>
          </a:p>
          <a:p>
            <a:r>
              <a:rPr lang="en-US" sz="2000" dirty="0"/>
              <a:t>At this point you’ll also be able to access the DOM element via something called a </a:t>
            </a:r>
            <a:r>
              <a:rPr lang="en-US" sz="2000" i="1" dirty="0"/>
              <a:t>ref, discussed in future chapters.</a:t>
            </a:r>
          </a:p>
          <a:p>
            <a:r>
              <a:rPr lang="en-US" sz="2000" dirty="0"/>
              <a:t>you’ll notice that you only have one opportunity to change state before a component is mounted.</a:t>
            </a:r>
          </a:p>
          <a:p>
            <a:r>
              <a:rPr lang="en-US" sz="2000" dirty="0"/>
              <a:t>You can do that by using </a:t>
            </a:r>
            <a:r>
              <a:rPr lang="en-US" sz="2000" dirty="0" err="1"/>
              <a:t>componentWillMount</a:t>
            </a:r>
            <a:r>
              <a:rPr lang="en-US" sz="2000" dirty="0"/>
              <a:t>, which will provide the opportunity to set state or perform other actions before your component mounts.</a:t>
            </a:r>
          </a:p>
          <a:p>
            <a:r>
              <a:rPr lang="en-US" sz="2000" dirty="0"/>
              <a:t>Any changes to state within this method won’t trigger a re-render, unlike other updates to state that will trigger the update process seen earlier.</a:t>
            </a:r>
          </a:p>
          <a:p>
            <a:r>
              <a:rPr lang="en-US" sz="2000" dirty="0"/>
              <a:t>It’s important to know which methods trigger a </a:t>
            </a:r>
            <a:r>
              <a:rPr lang="en-US" sz="2000" dirty="0" err="1"/>
              <a:t>rerender</a:t>
            </a:r>
            <a:r>
              <a:rPr lang="en-US" sz="2000" dirty="0"/>
              <a:t> and which don’t so you can understand how your app will behave as well as debug it if something goes wrong.</a:t>
            </a:r>
          </a:p>
          <a:p>
            <a:r>
              <a:rPr lang="en-US" sz="2000" dirty="0"/>
              <a:t>Mounting methods in the context of the larger lifecycle process.</a:t>
            </a:r>
          </a:p>
          <a:p>
            <a:endParaRPr lang="en-US" sz="20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a:blip r:embed="rId2"/>
          <a:srcRect/>
          <a:stretch>
            <a:fillRect/>
          </a:stretch>
        </p:blipFill>
        <p:spPr bwMode="auto">
          <a:xfrm>
            <a:off x="533400" y="149627"/>
            <a:ext cx="7481887" cy="5973360"/>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dirty="0"/>
              <a:t>The next method I’ll cover is </a:t>
            </a:r>
            <a:r>
              <a:rPr lang="en-US" sz="2000" dirty="0" err="1"/>
              <a:t>componentDidMount</a:t>
            </a:r>
            <a:r>
              <a:rPr lang="en-US" sz="2000" dirty="0"/>
              <a:t>. When React calls this method, you have the opportunity to use </a:t>
            </a:r>
            <a:r>
              <a:rPr lang="en-US" sz="2000" dirty="0" err="1"/>
              <a:t>componentDidMount</a:t>
            </a:r>
            <a:r>
              <a:rPr lang="en-US" sz="2000" dirty="0"/>
              <a:t> as well as access refs on components.</a:t>
            </a:r>
          </a:p>
          <a:p>
            <a:r>
              <a:rPr lang="en-US" sz="2000" dirty="0"/>
              <a:t>In this method, you have access to component state and props as well as the knowledge that your component is ready for updates.</a:t>
            </a:r>
          </a:p>
          <a:p>
            <a:r>
              <a:rPr lang="en-US" sz="2000" dirty="0"/>
              <a:t>That means it’s a good place to do things like update your component state with data coming back from a network request.</a:t>
            </a:r>
          </a:p>
          <a:p>
            <a:r>
              <a:rPr lang="en-US" sz="2000" dirty="0"/>
              <a:t>It’s also a great place to work with third-party libraries that depend on the DOM, like </a:t>
            </a:r>
            <a:r>
              <a:rPr lang="en-US" sz="2000" dirty="0" err="1"/>
              <a:t>jQuery</a:t>
            </a:r>
            <a:r>
              <a:rPr lang="en-US" sz="2000" dirty="0"/>
              <a:t> and others.</a:t>
            </a:r>
          </a:p>
          <a:p>
            <a:r>
              <a:rPr lang="en-US" sz="2000" dirty="0"/>
              <a:t>If you execute handlers or other functions in other methods (like render()), you’ll end up with unpredictable and unexpected results due to how React works.</a:t>
            </a:r>
          </a:p>
          <a:p>
            <a:r>
              <a:rPr lang="en-US" sz="2000" dirty="0"/>
              <a:t>Now that we’ve looked at some of the methods related to mounting, you’ll add them to your components so we can see the component lifecycle.</a:t>
            </a:r>
          </a:p>
          <a:p>
            <a:endParaRPr lang="en-US" sz="20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382000" cy="6245352"/>
          </a:xfrm>
        </p:spPr>
        <p:txBody>
          <a:bodyPr/>
          <a:lstStyle/>
          <a:p>
            <a:endParaRPr lang="en-US" dirty="0"/>
          </a:p>
          <a:p>
            <a:endParaRPr lang="en-US" dirty="0"/>
          </a:p>
        </p:txBody>
      </p:sp>
      <p:pic>
        <p:nvPicPr>
          <p:cNvPr id="5" name="Picture 4" descr="Capture.JPG"/>
          <p:cNvPicPr>
            <a:picLocks noChangeAspect="1"/>
          </p:cNvPicPr>
          <p:nvPr/>
        </p:nvPicPr>
        <p:blipFill>
          <a:blip r:embed="rId2"/>
          <a:stretch>
            <a:fillRect/>
          </a:stretch>
        </p:blipFill>
        <p:spPr>
          <a:xfrm>
            <a:off x="353492" y="130880"/>
            <a:ext cx="7799908" cy="651757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sz="quarter" idx="1"/>
          </p:nvPr>
        </p:nvPicPr>
        <p:blipFill>
          <a:blip r:embed="rId2"/>
          <a:srcRect/>
          <a:stretch>
            <a:fillRect/>
          </a:stretch>
        </p:blipFill>
        <p:spPr bwMode="auto">
          <a:xfrm>
            <a:off x="1652587" y="152401"/>
            <a:ext cx="6272213" cy="6549084"/>
          </a:xfrm>
          <a:prstGeom prst="rect">
            <a:avLst/>
          </a:prstGeom>
          <a:noFill/>
          <a:ln w="9525">
            <a:noFill/>
            <a:miter lim="800000"/>
            <a:headEnd/>
            <a:tailEnd/>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sz="quarter" idx="1"/>
          </p:nvPr>
        </p:nvPicPr>
        <p:blipFill>
          <a:blip r:embed="rId2"/>
          <a:srcRect/>
          <a:stretch>
            <a:fillRect/>
          </a:stretch>
        </p:blipFill>
        <p:spPr bwMode="auto">
          <a:xfrm>
            <a:off x="470407" y="228600"/>
            <a:ext cx="7706908" cy="5867399"/>
          </a:xfrm>
          <a:prstGeom prst="rect">
            <a:avLst/>
          </a:prstGeom>
          <a:noFill/>
          <a:ln w="9525">
            <a:noFill/>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228600"/>
            <a:ext cx="8458200" cy="6245352"/>
          </a:xfrm>
        </p:spPr>
        <p:txBody>
          <a:bodyPr>
            <a:normAutofit/>
          </a:bodyPr>
          <a:lstStyle/>
          <a:p>
            <a:r>
              <a:rPr lang="en-US" sz="2000" i="1" dirty="0"/>
              <a:t>1 Add </a:t>
            </a:r>
            <a:r>
              <a:rPr lang="en-US" sz="2000" i="1" dirty="0" err="1"/>
              <a:t>componentDidMount</a:t>
            </a:r>
            <a:r>
              <a:rPr lang="en-US" sz="2000" i="1" dirty="0"/>
              <a:t> </a:t>
            </a:r>
            <a:r>
              <a:rPr lang="en-US" sz="2000" dirty="0"/>
              <a:t>and </a:t>
            </a:r>
            <a:r>
              <a:rPr lang="en-US" sz="2000" dirty="0" err="1"/>
              <a:t>componentWillMount</a:t>
            </a:r>
            <a:r>
              <a:rPr lang="en-US" sz="2000" dirty="0"/>
              <a:t> to the child component.</a:t>
            </a:r>
          </a:p>
          <a:p>
            <a:r>
              <a:rPr lang="en-US" sz="2000" i="1" dirty="0"/>
              <a:t>2 Add </a:t>
            </a:r>
            <a:r>
              <a:rPr lang="en-US" sz="2000" i="1" dirty="0" err="1"/>
              <a:t>componentDidMount</a:t>
            </a:r>
            <a:r>
              <a:rPr lang="en-US" sz="2000" i="1" dirty="0"/>
              <a:t> </a:t>
            </a:r>
            <a:r>
              <a:rPr lang="en-US" sz="2000" dirty="0"/>
              <a:t>and </a:t>
            </a:r>
            <a:r>
              <a:rPr lang="en-US" sz="2000" dirty="0" err="1"/>
              <a:t>componentWillMount</a:t>
            </a:r>
            <a:r>
              <a:rPr lang="en-US" sz="2000" dirty="0"/>
              <a:t> to the parent component.</a:t>
            </a:r>
          </a:p>
          <a:p>
            <a:r>
              <a:rPr lang="en-US" sz="2000" b="1" dirty="0"/>
              <a:t>Updating methods</a:t>
            </a:r>
          </a:p>
          <a:p>
            <a:r>
              <a:rPr lang="en-US" sz="2000" dirty="0"/>
              <a:t>Once your component is mounted and in the DOM, you’ll want to update it.</a:t>
            </a:r>
          </a:p>
          <a:p>
            <a:r>
              <a:rPr lang="en-US" sz="2000" dirty="0"/>
              <a:t>In chapter 3, you saw that you can use </a:t>
            </a:r>
            <a:r>
              <a:rPr lang="en-US" sz="2000" dirty="0" err="1"/>
              <a:t>this.setState</a:t>
            </a:r>
            <a:r>
              <a:rPr lang="en-US" sz="2000" dirty="0"/>
              <a:t>() to perform a shallow merge of new data into the component state, but more than that goes on when you trigger an update.</a:t>
            </a:r>
          </a:p>
          <a:p>
            <a:r>
              <a:rPr lang="en-US" sz="2000" dirty="0"/>
              <a:t>React provides several methods you can use to hook into the update process.</a:t>
            </a:r>
          </a:p>
          <a:p>
            <a:r>
              <a:rPr lang="en-US" sz="2000" dirty="0" err="1"/>
              <a:t>shouldComponentUpdate</a:t>
            </a:r>
            <a:r>
              <a:rPr lang="en-US" sz="2000" dirty="0"/>
              <a:t>, </a:t>
            </a:r>
            <a:r>
              <a:rPr lang="en-US" sz="2000" dirty="0" err="1"/>
              <a:t>componentWillUpdate</a:t>
            </a:r>
            <a:r>
              <a:rPr lang="en-US" sz="2000" dirty="0"/>
              <a:t>, and </a:t>
            </a:r>
            <a:r>
              <a:rPr lang="en-US" sz="2000" dirty="0" err="1"/>
              <a:t>componentDidUpdate</a:t>
            </a:r>
            <a:endParaRPr lang="en-US" sz="2000" dirty="0"/>
          </a:p>
          <a:p>
            <a:r>
              <a:rPr lang="en-US" sz="2000" dirty="0"/>
              <a:t>Updating lifecycle methods. When a component is being updated, several hooks fire that let you determine whether the component should be updated at all, how to update, and when the update is done.</a:t>
            </a:r>
          </a:p>
          <a:p>
            <a:endParaRPr lang="en-US" sz="2000" b="1"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382000" cy="6245352"/>
          </a:xfrm>
        </p:spPr>
        <p:txBody>
          <a:bodyPr/>
          <a:lstStyle/>
          <a:p>
            <a:endParaRPr lang="en-US" dirty="0"/>
          </a:p>
        </p:txBody>
      </p:sp>
      <p:pic>
        <p:nvPicPr>
          <p:cNvPr id="4" name="Picture 3" descr="Capture.JPG"/>
          <p:cNvPicPr>
            <a:picLocks noChangeAspect="1"/>
          </p:cNvPicPr>
          <p:nvPr/>
        </p:nvPicPr>
        <p:blipFill>
          <a:blip r:embed="rId2"/>
          <a:stretch>
            <a:fillRect/>
          </a:stretch>
        </p:blipFill>
        <p:spPr>
          <a:xfrm>
            <a:off x="381000" y="304800"/>
            <a:ext cx="8432589" cy="533400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04800"/>
            <a:ext cx="8229600" cy="6169152"/>
          </a:xfrm>
        </p:spPr>
        <p:txBody>
          <a:bodyPr>
            <a:normAutofit/>
          </a:bodyPr>
          <a:lstStyle/>
          <a:p>
            <a:r>
              <a:rPr lang="en-US" sz="2000" dirty="0"/>
              <a:t>Unlike with other methods we’ve seen so far, you’re given the option to control whether an update should occur.</a:t>
            </a:r>
          </a:p>
          <a:p>
            <a:r>
              <a:rPr lang="en-US" sz="2000" dirty="0"/>
              <a:t>Another difference between the “update” methods and those related to mounting is that they provide arguments for props and state.</a:t>
            </a:r>
          </a:p>
          <a:p>
            <a:r>
              <a:rPr lang="en-US" sz="2000" dirty="0"/>
              <a:t>You can use these to determine whether an update should occur or to react to changes.</a:t>
            </a:r>
          </a:p>
          <a:p>
            <a:r>
              <a:rPr lang="en-US" sz="2000" dirty="0"/>
              <a:t>If </a:t>
            </a:r>
            <a:r>
              <a:rPr lang="en-US" sz="2000" b="1" dirty="0" err="1"/>
              <a:t>shouldComponentUpdate</a:t>
            </a:r>
            <a:r>
              <a:rPr lang="en-US" sz="2000" dirty="0"/>
              <a:t> returns false for some reason, render() is skipped until the.</a:t>
            </a:r>
          </a:p>
          <a:p>
            <a:r>
              <a:rPr lang="en-US" sz="2000" dirty="0"/>
              <a:t>This means you can prevent your component from unnecessarily updating next state change.</a:t>
            </a:r>
          </a:p>
          <a:p>
            <a:r>
              <a:rPr lang="en-US" sz="2000" dirty="0"/>
              <a:t>Because the component won’t update, the next  methods, </a:t>
            </a:r>
            <a:r>
              <a:rPr lang="en-US" sz="2000" b="1" dirty="0" err="1"/>
              <a:t>componentWillUpdate</a:t>
            </a:r>
            <a:r>
              <a:rPr lang="en-US" sz="2000" dirty="0"/>
              <a:t> and </a:t>
            </a:r>
            <a:r>
              <a:rPr lang="en-US" sz="2000" b="1" dirty="0" err="1"/>
              <a:t>componentDidUpdate</a:t>
            </a:r>
            <a:r>
              <a:rPr lang="en-US" sz="2000" dirty="0"/>
              <a:t>, won’t be called.</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304800"/>
            <a:ext cx="8382000" cy="6169152"/>
          </a:xfrm>
        </p:spPr>
        <p:txBody>
          <a:bodyPr>
            <a:normAutofit/>
          </a:bodyPr>
          <a:lstStyle/>
          <a:p>
            <a:r>
              <a:rPr lang="en-US" sz="2000" dirty="0"/>
              <a:t>Unless you specify otherwise, </a:t>
            </a:r>
            <a:r>
              <a:rPr lang="en-US" sz="2000" b="1" dirty="0" err="1"/>
              <a:t>shouldComponentUpdate</a:t>
            </a:r>
            <a:r>
              <a:rPr lang="en-US" sz="2000" dirty="0"/>
              <a:t> will always return true, but if you’re careful to always treat state as immutable and to read only from props and state in render(), then you can override </a:t>
            </a:r>
            <a:r>
              <a:rPr lang="en-US" sz="2000" b="1" dirty="0" err="1"/>
              <a:t>shouldComponentUpdate</a:t>
            </a:r>
            <a:r>
              <a:rPr lang="en-US" sz="2000" dirty="0"/>
              <a:t> with an implementation that compares the old props and state to their replacements.</a:t>
            </a:r>
          </a:p>
          <a:p>
            <a:r>
              <a:rPr lang="en-US" sz="2000" dirty="0"/>
              <a:t>That can be useful for performance tuning but should be treated as an escape hatch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77200" cy="715962"/>
          </a:xfrm>
        </p:spPr>
        <p:txBody>
          <a:bodyPr/>
          <a:lstStyle/>
          <a:p>
            <a:pPr algn="r"/>
            <a:r>
              <a:rPr lang="en-US" i="1" dirty="0">
                <a:solidFill>
                  <a:srgbClr val="00B050"/>
                </a:solidFill>
              </a:rPr>
              <a:t>what is the DOM?</a:t>
            </a:r>
          </a:p>
        </p:txBody>
      </p:sp>
      <p:sp>
        <p:nvSpPr>
          <p:cNvPr id="3" name="Content Placeholder 2"/>
          <p:cNvSpPr>
            <a:spLocks noGrp="1"/>
          </p:cNvSpPr>
          <p:nvPr>
            <p:ph sz="quarter" idx="1"/>
          </p:nvPr>
        </p:nvSpPr>
        <p:spPr>
          <a:xfrm>
            <a:off x="228600" y="914400"/>
            <a:ext cx="8534400" cy="5559552"/>
          </a:xfrm>
        </p:spPr>
        <p:txBody>
          <a:bodyPr>
            <a:normAutofit/>
          </a:bodyPr>
          <a:lstStyle/>
          <a:p>
            <a:r>
              <a:rPr lang="en-US" sz="2000" dirty="0"/>
              <a:t>The DOM, or </a:t>
            </a:r>
            <a:r>
              <a:rPr lang="en-US" sz="2000" i="1" dirty="0"/>
              <a:t>Document Object Model, is a programming interface </a:t>
            </a:r>
            <a:r>
              <a:rPr lang="en-US" sz="2000" dirty="0"/>
              <a:t>that allows your JavaScript programs to  interact with different types of documents (HTML, XML, and SVG).</a:t>
            </a:r>
          </a:p>
          <a:p>
            <a:r>
              <a:rPr lang="en-US" sz="2000" dirty="0"/>
              <a:t>The DOM provides a structured way of accessing, storing, and manipulating different parts of a document.</a:t>
            </a:r>
          </a:p>
          <a:p>
            <a:r>
              <a:rPr lang="en-US" sz="2000" dirty="0"/>
              <a:t>the DOM is mostly synonymous with web browsers like Chrome, Firefox, and Edge</a:t>
            </a:r>
          </a:p>
          <a:p>
            <a:r>
              <a:rPr lang="en-US" sz="2000" dirty="0"/>
              <a:t>At a high level, the DOM is a tree structure that reflects the hierarchy of an XML document.</a:t>
            </a:r>
          </a:p>
          <a:p>
            <a:r>
              <a:rPr lang="en-US" sz="2000" dirty="0"/>
              <a:t>Whenever you use a method in JavaScript that accesses, modifies, or stores information related to something in an HTML document.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sz="quarter" idx="1"/>
          </p:nvPr>
        </p:nvPicPr>
        <p:blipFill>
          <a:blip r:embed="rId2"/>
          <a:srcRect/>
          <a:stretch>
            <a:fillRect/>
          </a:stretch>
        </p:blipFill>
        <p:spPr bwMode="auto">
          <a:xfrm>
            <a:off x="239336" y="228600"/>
            <a:ext cx="7756902" cy="5741987"/>
          </a:xfrm>
          <a:prstGeom prst="rect">
            <a:avLst/>
          </a:prstGeom>
          <a:noFill/>
          <a:ln w="9525">
            <a:noFill/>
            <a:miter lim="800000"/>
            <a:headEnd/>
            <a:tailEnd/>
          </a:ln>
          <a:effec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sz="quarter" idx="1"/>
          </p:nvPr>
        </p:nvPicPr>
        <p:blipFill>
          <a:blip r:embed="rId2"/>
          <a:srcRect/>
          <a:stretch>
            <a:fillRect/>
          </a:stretch>
        </p:blipFill>
        <p:spPr bwMode="auto">
          <a:xfrm>
            <a:off x="228600" y="228600"/>
            <a:ext cx="8100074" cy="5832475"/>
          </a:xfrm>
          <a:prstGeom prst="rect">
            <a:avLst/>
          </a:prstGeom>
          <a:noFill/>
          <a:ln w="9525">
            <a:noFill/>
            <a:miter lim="800000"/>
            <a:headEnd/>
            <a:tailEnd/>
          </a:ln>
          <a:effec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6245352"/>
          </a:xfrm>
        </p:spPr>
        <p:txBody>
          <a:bodyPr>
            <a:normAutofit/>
          </a:bodyPr>
          <a:lstStyle/>
          <a:p>
            <a:r>
              <a:rPr lang="en-US" sz="2000" i="1" dirty="0"/>
              <a:t>1 Add update methods to the child component so you can inspect the </a:t>
            </a:r>
            <a:r>
              <a:rPr lang="en-US" sz="2000" dirty="0"/>
              <a:t>update process on a single component.</a:t>
            </a:r>
          </a:p>
          <a:p>
            <a:r>
              <a:rPr lang="en-US" sz="2000" dirty="0"/>
              <a:t>Now that you’ve specified update methods for your components, try running them again and type something into the text box.</a:t>
            </a:r>
          </a:p>
          <a:p>
            <a:r>
              <a:rPr lang="en-US" sz="2000" dirty="0"/>
              <a:t>You’ll see a cascading output in the developer console.</a:t>
            </a:r>
          </a:p>
          <a:p>
            <a:r>
              <a:rPr lang="en-US" sz="2000" dirty="0"/>
              <a:t>Take a minute to look at the order of rendering.</a:t>
            </a:r>
          </a:p>
          <a:p>
            <a:r>
              <a:rPr lang="en-US" sz="2000" dirty="0"/>
              <a:t>Notice anything? The order should cohere with what you’ve learned so far in this chapter, but now you get to see how child and parent component ordering matters.</a:t>
            </a:r>
          </a:p>
          <a:p>
            <a:r>
              <a:rPr lang="en-US" sz="2000" dirty="0"/>
              <a:t>children have to be created before the parent component’s mounting can be considered complete. If the child didn’t yet exist, the parent couldn’t be said to be mounted. </a:t>
            </a:r>
          </a:p>
          <a:p>
            <a:r>
              <a:rPr lang="en-US" sz="2000" dirty="0"/>
              <a:t>You’ll also note that when an update occurs, you’ll see the child component receive props because the prop of that child has been changed by the parent via </a:t>
            </a:r>
            <a:r>
              <a:rPr lang="en-US" sz="2000" dirty="0" err="1"/>
              <a:t>this.setState</a:t>
            </a:r>
            <a:r>
              <a:rPr lang="en-US" sz="2000" dirty="0"/>
              <a:t>().</a:t>
            </a:r>
          </a:p>
          <a:p>
            <a:endParaRPr lang="en-US" sz="20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05800" cy="639762"/>
          </a:xfrm>
        </p:spPr>
        <p:txBody>
          <a:bodyPr/>
          <a:lstStyle/>
          <a:p>
            <a:pPr algn="r"/>
            <a:r>
              <a:rPr lang="en-US" i="1" dirty="0" err="1">
                <a:solidFill>
                  <a:srgbClr val="00B050"/>
                </a:solidFill>
              </a:rPr>
              <a:t>Unmounting</a:t>
            </a:r>
            <a:r>
              <a:rPr lang="en-US" i="1" dirty="0">
                <a:solidFill>
                  <a:srgbClr val="00B050"/>
                </a:solidFill>
              </a:rPr>
              <a:t> methods</a:t>
            </a:r>
          </a:p>
        </p:txBody>
      </p:sp>
      <p:sp>
        <p:nvSpPr>
          <p:cNvPr id="3" name="Content Placeholder 2"/>
          <p:cNvSpPr>
            <a:spLocks noGrp="1"/>
          </p:cNvSpPr>
          <p:nvPr>
            <p:ph sz="quarter" idx="1"/>
          </p:nvPr>
        </p:nvSpPr>
        <p:spPr>
          <a:xfrm>
            <a:off x="457200" y="609600"/>
            <a:ext cx="8229600" cy="5864352"/>
          </a:xfrm>
        </p:spPr>
        <p:txBody>
          <a:bodyPr>
            <a:normAutofit/>
          </a:bodyPr>
          <a:lstStyle/>
          <a:p>
            <a:r>
              <a:rPr lang="en-US" sz="2000" i="1" dirty="0" err="1"/>
              <a:t>Unmounting</a:t>
            </a:r>
            <a:r>
              <a:rPr lang="en-US" sz="2000" i="1" dirty="0"/>
              <a:t> is the process of removing a component from the DOM.</a:t>
            </a:r>
          </a:p>
          <a:p>
            <a:r>
              <a:rPr lang="en-US" sz="2000" dirty="0"/>
              <a:t>Regardless of what it is, you can take advantage of </a:t>
            </a:r>
            <a:r>
              <a:rPr lang="en-US" sz="2000" b="1" dirty="0" err="1"/>
              <a:t>componentWillUnmount</a:t>
            </a:r>
            <a:r>
              <a:rPr lang="en-US" sz="2000" b="1" dirty="0"/>
              <a:t> </a:t>
            </a:r>
            <a:r>
              <a:rPr lang="en-US" sz="2000" dirty="0"/>
              <a:t>to do any cleanup you need to when a component is being removed.</a:t>
            </a:r>
          </a:p>
          <a:p>
            <a:r>
              <a:rPr lang="en-US" sz="2000" dirty="0"/>
              <a:t>React DOM is responsible for mounting and </a:t>
            </a:r>
            <a:r>
              <a:rPr lang="en-US" sz="2000" dirty="0" err="1"/>
              <a:t>unmounting</a:t>
            </a:r>
            <a:r>
              <a:rPr lang="en-US" sz="2000" dirty="0"/>
              <a:t> components</a:t>
            </a:r>
          </a:p>
          <a:p>
            <a:r>
              <a:rPr lang="en-US" sz="2000" dirty="0"/>
              <a:t>Mounting is the process of inserting your components into the DOM and </a:t>
            </a:r>
            <a:r>
              <a:rPr lang="en-US" sz="2000" dirty="0" err="1"/>
              <a:t>unmounting</a:t>
            </a:r>
            <a:r>
              <a:rPr lang="en-US" sz="2000" dirty="0"/>
              <a:t> is the opposite: the process of removing your components from the DOM. Once components are </a:t>
            </a:r>
            <a:r>
              <a:rPr lang="en-US" sz="2000" dirty="0" err="1"/>
              <a:t>unmounted</a:t>
            </a:r>
            <a:r>
              <a:rPr lang="en-US" sz="2000" dirty="0"/>
              <a:t>, they no longer exist in the DOM.</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sz="quarter" idx="1"/>
          </p:nvPr>
        </p:nvPicPr>
        <p:blipFill>
          <a:blip r:embed="rId2"/>
          <a:srcRect/>
          <a:stretch>
            <a:fillRect/>
          </a:stretch>
        </p:blipFill>
        <p:spPr bwMode="auto">
          <a:xfrm>
            <a:off x="175962" y="228601"/>
            <a:ext cx="8548521" cy="5486400"/>
          </a:xfrm>
          <a:prstGeom prst="rect">
            <a:avLst/>
          </a:prstGeom>
          <a:noFill/>
          <a:ln w="9525">
            <a:noFill/>
            <a:miter lim="800000"/>
            <a:headEnd/>
            <a:tailEnd/>
          </a:ln>
          <a:effec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228600"/>
            <a:ext cx="8458200" cy="6245352"/>
          </a:xfrm>
        </p:spPr>
        <p:txBody>
          <a:bodyPr/>
          <a:lstStyle/>
          <a:p>
            <a:r>
              <a:rPr lang="en-US" sz="2000" dirty="0"/>
              <a:t>Let’s add the </a:t>
            </a:r>
            <a:r>
              <a:rPr lang="en-US" sz="2000" b="1" dirty="0" err="1"/>
              <a:t>componentWillUnmount</a:t>
            </a:r>
            <a:r>
              <a:rPr lang="en-US" sz="2000" dirty="0"/>
              <a:t> to our running example so we can get the full picture of a component’s lifecycle.</a:t>
            </a:r>
          </a:p>
          <a:p>
            <a:endParaRPr lang="en-US" dirty="0"/>
          </a:p>
        </p:txBody>
      </p:sp>
      <p:pic>
        <p:nvPicPr>
          <p:cNvPr id="4" name="Picture 3" descr="Capture.JPG"/>
          <p:cNvPicPr>
            <a:picLocks noChangeAspect="1"/>
          </p:cNvPicPr>
          <p:nvPr/>
        </p:nvPicPr>
        <p:blipFill>
          <a:blip r:embed="rId2"/>
          <a:stretch>
            <a:fillRect/>
          </a:stretch>
        </p:blipFill>
        <p:spPr>
          <a:xfrm>
            <a:off x="457200" y="914400"/>
            <a:ext cx="7620000" cy="531495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077200" cy="6245352"/>
          </a:xfrm>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2000" dirty="0"/>
          </a:p>
          <a:p>
            <a:endParaRPr lang="en-US" sz="2000" dirty="0"/>
          </a:p>
          <a:p>
            <a:endParaRPr lang="en-US" sz="2000" dirty="0"/>
          </a:p>
          <a:p>
            <a:r>
              <a:rPr lang="en-US" sz="2000" dirty="0"/>
              <a:t>Catching errors</a:t>
            </a:r>
          </a:p>
          <a:p>
            <a:r>
              <a:rPr lang="en-US" sz="2000" dirty="0"/>
              <a:t>Error handling is a </a:t>
            </a:r>
            <a:r>
              <a:rPr lang="en-US" sz="2000" dirty="0" err="1"/>
              <a:t>firstclass</a:t>
            </a:r>
            <a:r>
              <a:rPr lang="en-US" sz="2000" dirty="0"/>
              <a:t> part of writing clean programs. So far, we haven’t seen any special methods in React for dealing with errors.</a:t>
            </a:r>
          </a:p>
        </p:txBody>
      </p:sp>
      <p:pic>
        <p:nvPicPr>
          <p:cNvPr id="4" name="Picture 3" descr="Capture.JPG"/>
          <p:cNvPicPr>
            <a:picLocks noChangeAspect="1"/>
          </p:cNvPicPr>
          <p:nvPr/>
        </p:nvPicPr>
        <p:blipFill>
          <a:blip r:embed="rId2"/>
          <a:stretch>
            <a:fillRect/>
          </a:stretch>
        </p:blipFill>
        <p:spPr>
          <a:xfrm>
            <a:off x="228600" y="228599"/>
            <a:ext cx="8305800" cy="4592753"/>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152400"/>
            <a:ext cx="8382000" cy="6321552"/>
          </a:xfrm>
        </p:spPr>
        <p:txBody>
          <a:bodyPr>
            <a:normAutofit/>
          </a:bodyPr>
          <a:lstStyle/>
          <a:p>
            <a:r>
              <a:rPr lang="en-US" sz="2000" dirty="0"/>
              <a:t>React introduced a new concept called </a:t>
            </a:r>
            <a:r>
              <a:rPr lang="en-US" sz="2000" i="1" dirty="0"/>
              <a:t>error boundaries to help </a:t>
            </a:r>
            <a:r>
              <a:rPr lang="en-US" sz="2000" dirty="0"/>
              <a:t>deal with this. If an uncaught exception is thrown within a component’s constructor, render, or lifecycle methods, React will </a:t>
            </a:r>
            <a:r>
              <a:rPr lang="en-US" sz="2000" dirty="0" err="1"/>
              <a:t>unmount</a:t>
            </a:r>
            <a:r>
              <a:rPr lang="en-US" sz="2000" dirty="0"/>
              <a:t> the component and its children from the DOM.</a:t>
            </a:r>
          </a:p>
          <a:p>
            <a:r>
              <a:rPr lang="en-US" sz="2000" dirty="0"/>
              <a:t>You can handle these errors by using another method that your components inherit from </a:t>
            </a:r>
            <a:r>
              <a:rPr lang="en-US" sz="2000" dirty="0" err="1"/>
              <a:t>React.Component</a:t>
            </a:r>
            <a:r>
              <a:rPr lang="en-US" sz="2000" dirty="0"/>
              <a:t>: </a:t>
            </a:r>
            <a:r>
              <a:rPr lang="en-US" sz="2000" dirty="0" err="1"/>
              <a:t>componentDidCatch</a:t>
            </a:r>
            <a:r>
              <a:rPr lang="en-US" sz="2000" dirty="0"/>
              <a:t>.</a:t>
            </a:r>
          </a:p>
          <a:p>
            <a:r>
              <a:rPr lang="en-US" sz="2000" dirty="0"/>
              <a:t>The semantics of the method are similar to the try...catch behavior you’d see in JavaScript.</a:t>
            </a:r>
          </a:p>
          <a:p>
            <a:r>
              <a:rPr lang="en-US" sz="2000" dirty="0" err="1"/>
              <a:t>componentDidCatch</a:t>
            </a:r>
            <a:r>
              <a:rPr lang="en-US" sz="2000" dirty="0"/>
              <a:t> gives you access to the error being thrown and an error message.</a:t>
            </a:r>
          </a:p>
          <a:p>
            <a:r>
              <a:rPr lang="en-US" sz="2000" dirty="0"/>
              <a:t>The following listing shows how to add the </a:t>
            </a:r>
            <a:r>
              <a:rPr lang="en-US" sz="2000" dirty="0" err="1"/>
              <a:t>componentDidCatch</a:t>
            </a:r>
            <a:r>
              <a:rPr lang="en-US" sz="2000" dirty="0"/>
              <a:t> method to the parent component.</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52400"/>
            <a:ext cx="8153400" cy="6321552"/>
          </a:xfrm>
        </p:spPr>
        <p:txBody>
          <a:bodyPr/>
          <a:lstStyle/>
          <a:p>
            <a:endParaRPr lang="en-US" dirty="0"/>
          </a:p>
          <a:p>
            <a:endParaRPr lang="en-US" dirty="0"/>
          </a:p>
          <a:p>
            <a:endParaRPr lang="en-US" dirty="0"/>
          </a:p>
          <a:p>
            <a:endParaRPr lang="en-US" dirty="0"/>
          </a:p>
          <a:p>
            <a:endParaRPr lang="en-US" dirty="0"/>
          </a:p>
          <a:p>
            <a:endParaRPr lang="en-US" dirty="0"/>
          </a:p>
        </p:txBody>
      </p:sp>
      <p:pic>
        <p:nvPicPr>
          <p:cNvPr id="4" name="Picture 3" descr="Capture.JPG"/>
          <p:cNvPicPr>
            <a:picLocks noChangeAspect="1"/>
          </p:cNvPicPr>
          <p:nvPr/>
        </p:nvPicPr>
        <p:blipFill>
          <a:blip r:embed="rId2"/>
          <a:stretch>
            <a:fillRect/>
          </a:stretch>
        </p:blipFill>
        <p:spPr>
          <a:xfrm>
            <a:off x="228601" y="228600"/>
            <a:ext cx="8367658" cy="6142044"/>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sz="quarter" idx="1"/>
          </p:nvPr>
        </p:nvPicPr>
        <p:blipFill>
          <a:blip r:embed="rId2"/>
          <a:srcRect/>
          <a:stretch>
            <a:fillRect/>
          </a:stretch>
        </p:blipFill>
        <p:spPr bwMode="auto">
          <a:xfrm>
            <a:off x="1819964" y="70845"/>
            <a:ext cx="5571435" cy="6482355"/>
          </a:xfrm>
          <a:prstGeom prst="rect">
            <a:avLst/>
          </a:prstGeom>
          <a:noFill/>
          <a:ln w="9525">
            <a:noFill/>
            <a:miter lim="800000"/>
            <a:headEnd/>
            <a:tailEnd/>
          </a:ln>
          <a:effec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23183</TotalTime>
  <Words>24009</Words>
  <Application>Microsoft Office PowerPoint</Application>
  <PresentationFormat>On-screen Show (4:3)</PresentationFormat>
  <Paragraphs>1630</Paragraphs>
  <Slides>296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296</vt:i4>
      </vt:variant>
    </vt:vector>
  </HeadingPairs>
  <TitlesOfParts>
    <vt:vector size="301" baseType="lpstr">
      <vt:lpstr>Calibri</vt:lpstr>
      <vt:lpstr>Century Schoolbook</vt:lpstr>
      <vt:lpstr>Wingdings</vt:lpstr>
      <vt:lpstr>Wingdings 2</vt:lpstr>
      <vt:lpstr>Oriel</vt:lpstr>
      <vt:lpstr>React</vt:lpstr>
      <vt:lpstr>Components</vt:lpstr>
      <vt:lpstr>PowerPoint Presentation</vt:lpstr>
      <vt:lpstr>Components in React: Encapsulated and reusable</vt:lpstr>
      <vt:lpstr>PowerPoint Presentation</vt:lpstr>
      <vt:lpstr>React libraries</vt:lpstr>
      <vt:lpstr>Third party libraries—</vt:lpstr>
      <vt:lpstr>THE VIRTUAL DOM</vt:lpstr>
      <vt:lpstr>what is the DOM?</vt:lpstr>
      <vt:lpstr>PowerPoint Presentation</vt:lpstr>
      <vt:lpstr>How does the virtual DOM work?</vt:lpstr>
      <vt:lpstr>Components in general</vt:lpstr>
      <vt:lpstr>benefits of React</vt:lpstr>
      <vt:lpstr>PowerPoint Presentation</vt:lpstr>
      <vt:lpstr>PowerPoint Presentation</vt:lpstr>
      <vt:lpstr>PowerPoint Presentation</vt:lpstr>
      <vt:lpstr>Understanding the application data</vt:lpstr>
      <vt:lpstr>Multiple components</vt:lpstr>
      <vt:lpstr>PowerPoint Presentation</vt:lpstr>
      <vt:lpstr>PowerPoint Presentation</vt:lpstr>
      <vt:lpstr>Establishing component relationships</vt:lpstr>
      <vt:lpstr>PowerPoint Presentation</vt:lpstr>
      <vt:lpstr>PowerPoint Presentation</vt:lpstr>
      <vt:lpstr>CREATING COMPONENTS IN REACT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Creating React classes</vt:lpstr>
      <vt:lpstr>PowerPoint Presentation</vt:lpstr>
      <vt:lpstr>The render method</vt:lpstr>
      <vt:lpstr>Property validation via Prop-Types</vt:lpstr>
      <vt:lpstr>PowerPoint Presentation</vt:lpstr>
      <vt:lpstr>PowerPoint Presentation</vt:lpstr>
      <vt:lpstr>PowerPoint Presentation</vt:lpstr>
      <vt:lpstr>Reverse engineering a component tree</vt:lpstr>
      <vt:lpstr>THE LIFE AND TIMES OF A COMPONENT</vt:lpstr>
      <vt:lpstr>PowerPoint Presentation</vt:lpstr>
      <vt:lpstr>A React state of mind</vt:lpstr>
      <vt:lpstr>PowerPoint Presentation</vt:lpstr>
      <vt:lpstr>Mutable vs. immutable</vt:lpstr>
      <vt:lpstr>PowerPoint Presentation</vt:lpstr>
      <vt:lpstr>PowerPoint Presentation</vt:lpstr>
      <vt:lpstr>How do events work with React?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MEET JSX</vt:lpstr>
      <vt:lpstr>Creating components using JSX</vt:lpstr>
      <vt:lpstr>PowerPoint Presentation</vt:lpstr>
      <vt:lpstr>Benefits of JSX and differences from HTML</vt:lpstr>
      <vt:lpstr>PowerPoint Presentation</vt:lpstr>
      <vt:lpstr>What is state?</vt:lpstr>
      <vt:lpstr>PowerPoint Presentation</vt:lpstr>
      <vt:lpstr>PowerPoint Presentation</vt:lpstr>
      <vt:lpstr>PowerPoint Presentation</vt:lpstr>
      <vt:lpstr>PowerPoint Presentation</vt:lpstr>
      <vt:lpstr>PowerPoint Presentation</vt:lpstr>
      <vt:lpstr>PowerPoint Presentation</vt:lpstr>
      <vt:lpstr>Working with props: Prop-Types and default props</vt:lpstr>
      <vt:lpstr>Stateless functional components</vt:lpstr>
      <vt:lpstr>Introducing lifecycle methods</vt:lpstr>
      <vt:lpstr>Types of lifecycle methods</vt:lpstr>
      <vt:lpstr>PowerPoint Presentation</vt:lpstr>
      <vt:lpstr>Initial and “will” methods</vt:lpstr>
      <vt:lpstr>PowerPoint Presentation</vt:lpstr>
      <vt:lpstr>Mounting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Unmounting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GETTING SET UP WITH THE LETTERS SOCIAL REPO</vt:lpstr>
      <vt:lpstr>PowerPoint Presentation</vt:lpstr>
      <vt:lpstr>PowerPoint Presentation</vt:lpstr>
      <vt:lpstr>PowerPoint Presentation</vt:lpstr>
      <vt:lpstr>The API server and database</vt:lpstr>
      <vt:lpstr>STARTING TO CREATE LETTERS SOCIAL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with forms in React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Updating state in forms</vt:lpstr>
      <vt:lpstr>PowerPoint Presentation</vt:lpstr>
      <vt:lpstr>PowerPoint Presentation</vt:lpstr>
      <vt:lpstr>Controlled and uncontrolled components</vt:lpstr>
      <vt:lpstr>PowerPoint Presentation</vt:lpstr>
      <vt:lpstr>PowerPoint Presentation</vt:lpstr>
      <vt:lpstr>PowerPoint Presentation</vt:lpstr>
      <vt:lpstr>Form validation and sanitization</vt:lpstr>
      <vt:lpstr>PowerPoint Presentation</vt:lpstr>
      <vt:lpstr>PowerPoint Presentation</vt:lpstr>
      <vt:lpstr>PowerPoint Presentation</vt:lpstr>
      <vt:lpstr>CREATING NEW POSTS</vt:lpstr>
      <vt:lpstr>PowerPoint Presentation</vt:lpstr>
      <vt:lpstr>PowerPoint Presentation</vt:lpstr>
      <vt:lpstr>PowerPoint Presentation</vt:lpstr>
      <vt:lpstr>Integrating third-party libraries with React</vt:lpstr>
      <vt:lpstr>PowerPoint Presentation</vt:lpstr>
      <vt:lpstr>PowerPoint Presentation</vt:lpstr>
      <vt:lpstr>PowerPoint Presentation</vt:lpstr>
      <vt:lpstr>ENHANCING YOUR COMPONENT WITH MAPS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Creating the Location Type-Ahead component</vt:lpstr>
      <vt:lpstr>PowerPoint Presentation</vt:lpstr>
      <vt:lpstr>PowerPoint Presentation</vt:lpstr>
      <vt:lpstr>Mapbox alternatives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Routing in React</vt:lpstr>
      <vt:lpstr>PowerPoint Presentation</vt:lpstr>
      <vt:lpstr>PowerPoint Presentation</vt:lpstr>
      <vt:lpstr>Routing in modern front-end web applications</vt:lpstr>
      <vt:lpstr>PowerPoint Presentation</vt:lpstr>
      <vt:lpstr>PowerPoint Presentation</vt:lpstr>
      <vt:lpstr>PowerPoint Presentation</vt:lpstr>
      <vt:lpstr>PowerPoint Presentation</vt:lpstr>
      <vt:lpstr>PowerPoint Presentation</vt:lpstr>
      <vt:lpstr>PowerPoint Presentation</vt:lpstr>
      <vt:lpstr>Starting to build the &lt;Router/&gt; component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INTEGRATING FIREBASE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Testing React components</vt:lpstr>
      <vt:lpstr>PowerPoint Presentation</vt:lpstr>
      <vt:lpstr>PowerPoint Presentation</vt:lpstr>
      <vt:lpstr>PowerPoint Presentation</vt:lpstr>
      <vt:lpstr>PowerPoint Presentation</vt:lpstr>
      <vt:lpstr>THE FLUX APPLICATION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dc:title>
  <dc:creator>yadav</dc:creator>
  <cp:lastModifiedBy>Suresh Bushaboina</cp:lastModifiedBy>
  <cp:revision>588</cp:revision>
  <dcterms:created xsi:type="dcterms:W3CDTF">2020-07-14T01:55:20Z</dcterms:created>
  <dcterms:modified xsi:type="dcterms:W3CDTF">2021-02-23T14:54:31Z</dcterms:modified>
</cp:coreProperties>
</file>